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fr-FR" sz="1800" b="0" strike="noStrike" spc="-1">
                <a:solidFill>
                  <a:srgbClr val="000000"/>
                </a:solidFill>
                <a:latin typeface="Calibri"/>
              </a:rPr>
              <a:t>Cliquez pour déplacer la diapo</a:t>
            </a:r>
          </a:p>
        </p:txBody>
      </p:sp>
      <p:sp>
        <p:nvSpPr>
          <p:cNvPr id="120"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121"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122"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123"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124" name="PlaceHolder 6"/>
          <p:cNvSpPr>
            <a:spLocks noGrp="1"/>
          </p:cNvSpPr>
          <p:nvPr>
            <p:ph type="sldNum"/>
          </p:nvPr>
        </p:nvSpPr>
        <p:spPr>
          <a:xfrm>
            <a:off x="4278960" y="10157400"/>
            <a:ext cx="3280680" cy="534240"/>
          </a:xfrm>
          <a:prstGeom prst="rect">
            <a:avLst/>
          </a:prstGeom>
        </p:spPr>
        <p:txBody>
          <a:bodyPr lIns="0" tIns="0" rIns="0" bIns="0" anchor="b"/>
          <a:lstStyle/>
          <a:p>
            <a:pPr algn="r"/>
            <a:fld id="{286836C7-FD12-44A2-9D7A-623C626F9B07}" type="slidenum">
              <a:rPr lang="fr-FR" sz="1400" b="0" strike="noStrike" spc="-1">
                <a:latin typeface="Times New Roman"/>
              </a:rPr>
              <a:pPr algn="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1143000" y="685800"/>
            <a:ext cx="4572000" cy="3429000"/>
          </a:xfrm>
          <a:prstGeom prst="rect">
            <a:avLst/>
          </a:prstGeom>
        </p:spPr>
      </p:sp>
      <p:sp>
        <p:nvSpPr>
          <p:cNvPr id="268" name="PlaceHolder 2"/>
          <p:cNvSpPr>
            <a:spLocks noGrp="1"/>
          </p:cNvSpPr>
          <p:nvPr>
            <p:ph type="body"/>
          </p:nvPr>
        </p:nvSpPr>
        <p:spPr>
          <a:xfrm>
            <a:off x="685800" y="4343400"/>
            <a:ext cx="5486040" cy="4114440"/>
          </a:xfrm>
          <a:prstGeom prst="rect">
            <a:avLst/>
          </a:prstGeom>
        </p:spPr>
        <p:txBody>
          <a:bodyPr/>
          <a:lstStyle/>
          <a:p>
            <a:endParaRPr lang="fr-FR" sz="2000" b="0" strike="noStrike" spc="-1">
              <a:latin typeface="Arial"/>
            </a:endParaRPr>
          </a:p>
        </p:txBody>
      </p:sp>
      <p:sp>
        <p:nvSpPr>
          <p:cNvPr id="269" name="TextShape 3"/>
          <p:cNvSpPr txBox="1"/>
          <p:nvPr/>
        </p:nvSpPr>
        <p:spPr>
          <a:xfrm>
            <a:off x="3884760" y="8685360"/>
            <a:ext cx="2971440" cy="456840"/>
          </a:xfrm>
          <a:prstGeom prst="rect">
            <a:avLst/>
          </a:prstGeom>
          <a:noFill/>
          <a:ln>
            <a:noFill/>
          </a:ln>
        </p:spPr>
        <p:txBody>
          <a:bodyPr anchor="b"/>
          <a:lstStyle/>
          <a:p>
            <a:pPr algn="r">
              <a:lnSpc>
                <a:spcPct val="100000"/>
              </a:lnSpc>
            </a:pPr>
            <a:fld id="{F8F2DDEB-3A21-46E4-99BF-361E3F5B0FA1}" type="slidenum">
              <a:rPr lang="fr-FR" sz="1200" b="0" strike="noStrike" spc="-1">
                <a:solidFill>
                  <a:srgbClr val="000000"/>
                </a:solidFill>
                <a:latin typeface="+mn-lt"/>
                <a:ea typeface="+mn-ea"/>
              </a:rPr>
              <a:pPr algn="r">
                <a:lnSpc>
                  <a:spcPct val="100000"/>
                </a:lnSpc>
              </a:pPr>
              <a:t>4</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noRot="1" noChangeAspect="1"/>
          </p:cNvSpPr>
          <p:nvPr>
            <p:ph type="sldImg"/>
          </p:nvPr>
        </p:nvSpPr>
        <p:spPr>
          <a:xfrm>
            <a:off x="1143000" y="685800"/>
            <a:ext cx="4571640" cy="3428640"/>
          </a:xfrm>
          <a:prstGeom prst="rect">
            <a:avLst/>
          </a:prstGeom>
        </p:spPr>
      </p:sp>
      <p:sp>
        <p:nvSpPr>
          <p:cNvPr id="271" name="PlaceHolder 2"/>
          <p:cNvSpPr>
            <a:spLocks noGrp="1"/>
          </p:cNvSpPr>
          <p:nvPr>
            <p:ph type="body"/>
          </p:nvPr>
        </p:nvSpPr>
        <p:spPr>
          <a:xfrm>
            <a:off x="685800" y="4343400"/>
            <a:ext cx="5486040" cy="4114440"/>
          </a:xfrm>
          <a:prstGeom prst="rect">
            <a:avLst/>
          </a:prstGeom>
        </p:spPr>
        <p:txBody>
          <a:bodyPr/>
          <a:lstStyle/>
          <a:p>
            <a:endParaRPr lang="fr-FR" sz="2000" b="0" strike="noStrike" spc="-1">
              <a:latin typeface="Arial"/>
            </a:endParaRPr>
          </a:p>
        </p:txBody>
      </p:sp>
      <p:sp>
        <p:nvSpPr>
          <p:cNvPr id="272" name="TextShape 3"/>
          <p:cNvSpPr txBox="1"/>
          <p:nvPr/>
        </p:nvSpPr>
        <p:spPr>
          <a:xfrm>
            <a:off x="3884760" y="8685360"/>
            <a:ext cx="2971440" cy="456840"/>
          </a:xfrm>
          <a:prstGeom prst="rect">
            <a:avLst/>
          </a:prstGeom>
          <a:noFill/>
          <a:ln>
            <a:noFill/>
          </a:ln>
        </p:spPr>
        <p:txBody>
          <a:bodyPr anchor="b"/>
          <a:lstStyle/>
          <a:p>
            <a:pPr algn="r">
              <a:lnSpc>
                <a:spcPct val="100000"/>
              </a:lnSpc>
            </a:pPr>
            <a:fld id="{4606E9DE-50C4-4642-A615-4E3F3349BBDD}" type="slidenum">
              <a:rPr lang="fr-FR" sz="1200" b="0" strike="noStrike" spc="-1">
                <a:solidFill>
                  <a:srgbClr val="000000"/>
                </a:solidFill>
                <a:latin typeface="+mn-lt"/>
                <a:ea typeface="+mn-ea"/>
              </a:rPr>
              <a:pPr algn="r">
                <a:lnSpc>
                  <a:spcPct val="100000"/>
                </a:lnSpc>
              </a:pPr>
              <a:t>5</a:t>
            </a:fld>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1143000" y="685800"/>
            <a:ext cx="4571640" cy="3428640"/>
          </a:xfrm>
          <a:prstGeom prst="rect">
            <a:avLst/>
          </a:prstGeom>
        </p:spPr>
      </p:sp>
      <p:sp>
        <p:nvSpPr>
          <p:cNvPr id="274" name="PlaceHolder 2"/>
          <p:cNvSpPr>
            <a:spLocks noGrp="1"/>
          </p:cNvSpPr>
          <p:nvPr>
            <p:ph type="body"/>
          </p:nvPr>
        </p:nvSpPr>
        <p:spPr>
          <a:xfrm>
            <a:off x="685800" y="4343400"/>
            <a:ext cx="5486040" cy="4114440"/>
          </a:xfrm>
          <a:prstGeom prst="rect">
            <a:avLst/>
          </a:prstGeom>
        </p:spPr>
        <p:txBody>
          <a:bodyPr/>
          <a:lstStyle/>
          <a:p>
            <a:endParaRPr lang="fr-FR" sz="2000" b="0" strike="noStrike" spc="-1">
              <a:latin typeface="Arial"/>
            </a:endParaRPr>
          </a:p>
        </p:txBody>
      </p:sp>
      <p:sp>
        <p:nvSpPr>
          <p:cNvPr id="275" name="TextShape 3"/>
          <p:cNvSpPr txBox="1"/>
          <p:nvPr/>
        </p:nvSpPr>
        <p:spPr>
          <a:xfrm>
            <a:off x="3884760" y="8685360"/>
            <a:ext cx="2971440" cy="456840"/>
          </a:xfrm>
          <a:prstGeom prst="rect">
            <a:avLst/>
          </a:prstGeom>
          <a:noFill/>
          <a:ln>
            <a:noFill/>
          </a:ln>
        </p:spPr>
        <p:txBody>
          <a:bodyPr anchor="b"/>
          <a:lstStyle/>
          <a:p>
            <a:pPr algn="r">
              <a:lnSpc>
                <a:spcPct val="100000"/>
              </a:lnSpc>
            </a:pPr>
            <a:fld id="{4F2E17DB-D7C6-48ED-AEC5-F493890B21D1}" type="slidenum">
              <a:rPr lang="fr-FR" sz="1200" b="0" strike="noStrike" spc="-1">
                <a:solidFill>
                  <a:srgbClr val="000000"/>
                </a:solidFill>
                <a:latin typeface="+mn-lt"/>
                <a:ea typeface="+mn-ea"/>
              </a:rPr>
              <a:pPr algn="r">
                <a:lnSpc>
                  <a:spcPct val="100000"/>
                </a:lnSpc>
              </a:pPr>
              <a:t>6</a:t>
            </a:fld>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1143000" y="685800"/>
            <a:ext cx="4571640" cy="3428640"/>
          </a:xfrm>
          <a:prstGeom prst="rect">
            <a:avLst/>
          </a:prstGeom>
        </p:spPr>
      </p:sp>
      <p:sp>
        <p:nvSpPr>
          <p:cNvPr id="277" name="PlaceHolder 2"/>
          <p:cNvSpPr>
            <a:spLocks noGrp="1"/>
          </p:cNvSpPr>
          <p:nvPr>
            <p:ph type="body"/>
          </p:nvPr>
        </p:nvSpPr>
        <p:spPr>
          <a:xfrm>
            <a:off x="685800" y="4343400"/>
            <a:ext cx="5486040" cy="4114440"/>
          </a:xfrm>
          <a:prstGeom prst="rect">
            <a:avLst/>
          </a:prstGeom>
        </p:spPr>
        <p:txBody>
          <a:bodyPr>
            <a:normAutofit/>
          </a:bodyPr>
          <a:lstStyle/>
          <a:p>
            <a:endParaRPr lang="fr-FR" sz="2000" b="0" strike="noStrike" spc="-1">
              <a:latin typeface="Arial"/>
            </a:endParaRPr>
          </a:p>
        </p:txBody>
      </p:sp>
      <p:sp>
        <p:nvSpPr>
          <p:cNvPr id="278" name="TextShape 3"/>
          <p:cNvSpPr txBox="1"/>
          <p:nvPr/>
        </p:nvSpPr>
        <p:spPr>
          <a:xfrm>
            <a:off x="3884760" y="8685360"/>
            <a:ext cx="2971440" cy="456840"/>
          </a:xfrm>
          <a:prstGeom prst="rect">
            <a:avLst/>
          </a:prstGeom>
          <a:noFill/>
          <a:ln>
            <a:noFill/>
          </a:ln>
        </p:spPr>
        <p:txBody>
          <a:bodyPr anchor="b"/>
          <a:lstStyle/>
          <a:p>
            <a:pPr algn="r">
              <a:lnSpc>
                <a:spcPct val="100000"/>
              </a:lnSpc>
            </a:pPr>
            <a:fld id="{23C59246-1476-4241-8BE4-B4C178A248D2}" type="slidenum">
              <a:rPr lang="fr-FR" sz="1200" b="0" strike="noStrike" spc="-1">
                <a:solidFill>
                  <a:srgbClr val="000000"/>
                </a:solidFill>
                <a:latin typeface="+mn-lt"/>
                <a:ea typeface="+mn-ea"/>
              </a:rPr>
              <a:pPr algn="r">
                <a:lnSpc>
                  <a:spcPct val="100000"/>
                </a:lnSpc>
              </a:pPr>
              <a:t>30</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8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9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1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fr-FR" sz="4400" b="0" strike="noStrike" spc="-1">
                <a:solidFill>
                  <a:srgbClr val="000000"/>
                </a:solidFill>
                <a:latin typeface="Calibri"/>
              </a:rPr>
              <a:t>Cliquez pour modifier le style du titre</a:t>
            </a: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fld id="{30F21576-384E-4754-80A4-97157A8B53EF}" type="datetime">
              <a:rPr lang="fr-FR" sz="1200" b="0" strike="noStrike" spc="-1">
                <a:solidFill>
                  <a:srgbClr val="8B8B8B"/>
                </a:solidFill>
                <a:latin typeface="Calibri"/>
              </a:rPr>
              <a:pPr>
                <a:lnSpc>
                  <a:spcPct val="100000"/>
                </a:lnSpc>
              </a:pPr>
              <a:t>16/02/2021</a:t>
            </a:fld>
            <a:endParaRPr lang="fr-F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fr-F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3AB2CD00-4FF0-43B4-B49C-815F522D3BD6}" type="slidenum">
              <a:rPr lang="fr-FR" sz="1200" b="0" strike="noStrike" spc="-1">
                <a:solidFill>
                  <a:srgbClr val="8B8B8B"/>
                </a:solidFill>
                <a:latin typeface="Calibri"/>
              </a:rPr>
              <a:pPr algn="r">
                <a:lnSpc>
                  <a:spcPct val="100000"/>
                </a:lnSpc>
              </a:pPr>
              <a:t>‹N°›</a:t>
            </a:fld>
            <a:endParaRPr lang="fr-F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b="0" strike="noStrike" spc="-1">
                <a:solidFill>
                  <a:srgbClr val="000000"/>
                </a:solidFill>
                <a:latin typeface="Calibri"/>
              </a:rPr>
              <a:t>Cliquez et modifiez le titre</a:t>
            </a:r>
          </a:p>
        </p:txBody>
      </p:sp>
      <p:sp>
        <p:nvSpPr>
          <p:cNvPr id="42" name="PlaceHolder 2"/>
          <p:cNvSpPr>
            <a:spLocks noGrp="1"/>
          </p:cNvSpPr>
          <p:nvPr>
            <p:ph type="body"/>
          </p:nvPr>
        </p:nvSpPr>
        <p:spPr>
          <a:xfrm>
            <a:off x="426600" y="1476000"/>
            <a:ext cx="8168400" cy="4525560"/>
          </a:xfrm>
          <a:prstGeom prst="rect">
            <a:avLst/>
          </a:prstGeom>
        </p:spPr>
        <p:txBody>
          <a:bodyPr>
            <a:normAutofit/>
          </a:bodyPr>
          <a:lstStyle/>
          <a:p>
            <a:pPr marL="177840" indent="-177480">
              <a:lnSpc>
                <a:spcPct val="100000"/>
              </a:lnSpc>
              <a:spcBef>
                <a:spcPts val="641"/>
              </a:spcBef>
              <a:buClr>
                <a:srgbClr val="FF0000"/>
              </a:buClr>
              <a:buFont typeface="Lucida Grande"/>
              <a:buChar char="&gt;"/>
            </a:pPr>
            <a:r>
              <a:rPr lang="fr-FR" sz="3200" b="0" strike="noStrike" spc="-1">
                <a:solidFill>
                  <a:srgbClr val="000000"/>
                </a:solidFill>
                <a:latin typeface="Calibri"/>
              </a:rPr>
              <a:t> CLIQUEZ POUR MODIFIER LES STYLES DU TEXTE DU MASQUE</a:t>
            </a:r>
          </a:p>
          <a:p>
            <a:pPr marL="743040" lvl="1" indent="-285480">
              <a:lnSpc>
                <a:spcPct val="100000"/>
              </a:lnSpc>
              <a:spcBef>
                <a:spcPts val="561"/>
              </a:spcBef>
              <a:buClr>
                <a:srgbClr val="000000"/>
              </a:buClr>
              <a:buFont typeface="Arial"/>
              <a:buChar char="–"/>
            </a:pPr>
            <a:r>
              <a:rPr lang="fr-FR" sz="2800" b="0" strike="noStrike" spc="-1">
                <a:solidFill>
                  <a:srgbClr val="000000"/>
                </a:solidFill>
                <a:latin typeface="Calibri"/>
              </a:rPr>
              <a:t>Deuxième niveau</a:t>
            </a:r>
          </a:p>
          <a:p>
            <a:pPr marL="1143000" lvl="2" indent="-228240">
              <a:lnSpc>
                <a:spcPct val="100000"/>
              </a:lnSpc>
              <a:spcBef>
                <a:spcPts val="479"/>
              </a:spcBef>
              <a:buClr>
                <a:srgbClr val="000000"/>
              </a:buClr>
              <a:buFont typeface="Arial"/>
              <a:buChar char="•"/>
            </a:pPr>
            <a:r>
              <a:rPr lang="fr-FR" sz="2400" b="0" strike="noStrike" spc="-1">
                <a:solidFill>
                  <a:srgbClr val="000000"/>
                </a:solidFill>
                <a:latin typeface="Calibri"/>
              </a:rPr>
              <a:t>Troisième niveau</a:t>
            </a:r>
          </a:p>
          <a:p>
            <a:pPr marL="1600200" lvl="3" indent="-228240">
              <a:lnSpc>
                <a:spcPct val="100000"/>
              </a:lnSpc>
              <a:spcBef>
                <a:spcPts val="400"/>
              </a:spcBef>
              <a:buClr>
                <a:srgbClr val="000000"/>
              </a:buClr>
              <a:buFont typeface="Arial"/>
              <a:buChar char="–"/>
            </a:pPr>
            <a:r>
              <a:rPr lang="fr-FR" sz="2000" b="0" strike="noStrike" spc="-1">
                <a:solidFill>
                  <a:srgbClr val="000000"/>
                </a:solidFill>
                <a:latin typeface="Calibri"/>
              </a:rPr>
              <a:t>Quatrième niveau</a:t>
            </a:r>
          </a:p>
          <a:p>
            <a:pPr marL="2057400" lvl="4" indent="-228240">
              <a:lnSpc>
                <a:spcPct val="100000"/>
              </a:lnSpc>
              <a:spcBef>
                <a:spcPts val="400"/>
              </a:spcBef>
              <a:buClr>
                <a:srgbClr val="000000"/>
              </a:buClr>
              <a:buFont typeface="Arial"/>
              <a:buChar char="»"/>
            </a:pPr>
            <a:r>
              <a:rPr lang="fr-FR" sz="2000" b="0" strike="noStrike" spc="-1">
                <a:solidFill>
                  <a:srgbClr val="000000"/>
                </a:solidFill>
                <a:latin typeface="Calibri"/>
              </a:rPr>
              <a:t>Cinquième niveau</a:t>
            </a:r>
          </a:p>
        </p:txBody>
      </p:sp>
      <p:sp>
        <p:nvSpPr>
          <p:cNvPr id="43" name="PlaceHolder 3"/>
          <p:cNvSpPr>
            <a:spLocks noGrp="1"/>
          </p:cNvSpPr>
          <p:nvPr>
            <p:ph type="sldNum"/>
          </p:nvPr>
        </p:nvSpPr>
        <p:spPr>
          <a:xfrm>
            <a:off x="8340120" y="6285600"/>
            <a:ext cx="373320" cy="261000"/>
          </a:xfrm>
          <a:prstGeom prst="rect">
            <a:avLst/>
          </a:prstGeom>
        </p:spPr>
        <p:txBody>
          <a:bodyPr anchor="ctr"/>
          <a:lstStyle/>
          <a:p>
            <a:pPr algn="ctr">
              <a:lnSpc>
                <a:spcPct val="100000"/>
              </a:lnSpc>
            </a:pPr>
            <a:fld id="{0E8CDF9F-A2BA-4102-B1BE-225520AE4C77}" type="slidenum">
              <a:rPr lang="fr-FR" sz="1000" b="1" strike="noStrike" spc="-1">
                <a:solidFill>
                  <a:srgbClr val="FFFFFF"/>
                </a:solidFill>
                <a:latin typeface="Calibri"/>
              </a:rPr>
              <a:pPr algn="ctr">
                <a:lnSpc>
                  <a:spcPct val="100000"/>
                </a:lnSpc>
              </a:pPr>
              <a:t>‹N°›</a:t>
            </a:fld>
            <a:endParaRPr lang="fr-F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628560" y="365040"/>
            <a:ext cx="7886520" cy="1325160"/>
          </a:xfrm>
          <a:prstGeom prst="rect">
            <a:avLst/>
          </a:prstGeom>
        </p:spPr>
        <p:txBody>
          <a:bodyPr anchor="ctr"/>
          <a:lstStyle/>
          <a:p>
            <a:pPr algn="ctr">
              <a:lnSpc>
                <a:spcPct val="100000"/>
              </a:lnSpc>
            </a:pPr>
            <a:r>
              <a:rPr lang="fr-FR" sz="4400" b="0" strike="noStrike" spc="-1">
                <a:solidFill>
                  <a:srgbClr val="000000"/>
                </a:solidFill>
                <a:latin typeface="Calibri"/>
              </a:rPr>
              <a:t>Cliquez et modifiez le titre</a:t>
            </a:r>
          </a:p>
        </p:txBody>
      </p:sp>
      <p:sp>
        <p:nvSpPr>
          <p:cNvPr id="81" name="PlaceHolder 2"/>
          <p:cNvSpPr>
            <a:spLocks noGrp="1"/>
          </p:cNvSpPr>
          <p:nvPr>
            <p:ph type="sldNum"/>
          </p:nvPr>
        </p:nvSpPr>
        <p:spPr>
          <a:xfrm>
            <a:off x="8340120" y="6285600"/>
            <a:ext cx="373320" cy="261000"/>
          </a:xfrm>
          <a:prstGeom prst="rect">
            <a:avLst/>
          </a:prstGeom>
        </p:spPr>
        <p:txBody>
          <a:bodyPr anchor="ctr"/>
          <a:lstStyle/>
          <a:p>
            <a:pPr algn="ctr">
              <a:lnSpc>
                <a:spcPct val="100000"/>
              </a:lnSpc>
            </a:pPr>
            <a:fld id="{FE7A64C0-C111-4A76-A3CD-53C86C254FA5}" type="slidenum">
              <a:rPr lang="fr-FR" sz="1000" b="1" strike="noStrike" spc="-1">
                <a:solidFill>
                  <a:srgbClr val="FFFFFF"/>
                </a:solidFill>
                <a:latin typeface="Calibri"/>
              </a:rPr>
              <a:pPr algn="ctr">
                <a:lnSpc>
                  <a:spcPct val="100000"/>
                </a:lnSpc>
              </a:pPr>
              <a:t>‹N°›</a:t>
            </a:fld>
            <a:endParaRPr lang="fr-FR" sz="1000" b="0" strike="noStrike" spc="-1">
              <a:latin typeface="Times New Roman"/>
            </a:endParaRPr>
          </a:p>
        </p:txBody>
      </p:sp>
      <p:sp>
        <p:nvSpPr>
          <p:cNvPr id="82"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642960" y="2571840"/>
            <a:ext cx="7772040" cy="1469520"/>
          </a:xfrm>
          <a:prstGeom prst="rect">
            <a:avLst/>
          </a:prstGeom>
          <a:noFill/>
          <a:ln>
            <a:noFill/>
          </a:ln>
        </p:spPr>
        <p:txBody>
          <a:bodyPr anchor="ctr"/>
          <a:lstStyle/>
          <a:p>
            <a:pPr algn="ctr">
              <a:lnSpc>
                <a:spcPct val="100000"/>
              </a:lnSpc>
            </a:pPr>
            <a:r>
              <a:rPr lang="fr-FR" sz="4400" b="0" strike="noStrike" spc="-1">
                <a:solidFill>
                  <a:srgbClr val="254061"/>
                </a:solidFill>
                <a:latin typeface="Calibri"/>
              </a:rPr>
              <a:t>Séance d’information Parents</a:t>
            </a:r>
            <a:r>
              <a:t/>
            </a:r>
            <a:br/>
            <a:r>
              <a:rPr lang="fr-FR" sz="4400" b="0" strike="noStrike" spc="-1">
                <a:solidFill>
                  <a:srgbClr val="254061"/>
                </a:solidFill>
                <a:latin typeface="Calibri"/>
              </a:rPr>
              <a:t>Présentation Parcoursup</a:t>
            </a:r>
            <a:endParaRPr lang="fr-FR" sz="4400" b="0" strike="noStrike" spc="-1">
              <a:solidFill>
                <a:srgbClr val="000000"/>
              </a:solidFill>
              <a:latin typeface="Calibri"/>
            </a:endParaRPr>
          </a:p>
        </p:txBody>
      </p:sp>
      <p:pic>
        <p:nvPicPr>
          <p:cNvPr id="126" name="Picture 3"/>
          <p:cNvPicPr/>
          <p:nvPr/>
        </p:nvPicPr>
        <p:blipFill>
          <a:blip r:embed="rId2" cstate="print"/>
          <a:srcRect l="9735" t="10548" r="64128" b="72525"/>
          <a:stretch/>
        </p:blipFill>
        <p:spPr>
          <a:xfrm>
            <a:off x="500040" y="500040"/>
            <a:ext cx="3400200" cy="1238040"/>
          </a:xfrm>
          <a:prstGeom prst="rect">
            <a:avLst/>
          </a:prstGeom>
          <a:ln>
            <a:noFill/>
          </a:ln>
        </p:spPr>
      </p:pic>
      <p:sp>
        <p:nvSpPr>
          <p:cNvPr id="127" name="CustomShape 2"/>
          <p:cNvSpPr/>
          <p:nvPr/>
        </p:nvSpPr>
        <p:spPr>
          <a:xfrm>
            <a:off x="785880" y="2286000"/>
            <a:ext cx="7643520" cy="2071440"/>
          </a:xfrm>
          <a:prstGeom prst="rect">
            <a:avLst/>
          </a:prstGeom>
          <a:solidFill>
            <a:schemeClr val="accent1">
              <a:alpha val="17000"/>
            </a:schemeClr>
          </a:solidFill>
          <a:ln>
            <a:round/>
          </a:ln>
        </p:spPr>
        <p:style>
          <a:lnRef idx="2">
            <a:schemeClr val="accent1">
              <a:shade val="50000"/>
            </a:schemeClr>
          </a:lnRef>
          <a:fillRef idx="1">
            <a:schemeClr val="accent1"/>
          </a:fillRef>
          <a:effectRef idx="0">
            <a:schemeClr val="accent1"/>
          </a:effectRef>
          <a:fontRef idx="minor"/>
        </p:style>
      </p:sp>
      <p:sp>
        <p:nvSpPr>
          <p:cNvPr id="128" name="CustomShape 3"/>
          <p:cNvSpPr/>
          <p:nvPr/>
        </p:nvSpPr>
        <p:spPr>
          <a:xfrm>
            <a:off x="1428840" y="5072040"/>
            <a:ext cx="61434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254061"/>
                </a:solidFill>
                <a:latin typeface="Calibri"/>
              </a:rPr>
              <a:t>Année scolaire 2020-2021</a:t>
            </a:r>
            <a:endParaRPr lang="fr-FR" sz="2800" b="0" strike="noStrike" spc="-1">
              <a:latin typeface="Arial"/>
            </a:endParaRPr>
          </a:p>
        </p:txBody>
      </p:sp>
      <p:pic>
        <p:nvPicPr>
          <p:cNvPr id="129" name="Image 6"/>
          <p:cNvPicPr/>
          <p:nvPr/>
        </p:nvPicPr>
        <p:blipFill>
          <a:blip r:embed="rId3" cstate="print"/>
          <a:stretch/>
        </p:blipFill>
        <p:spPr>
          <a:xfrm>
            <a:off x="4357800" y="571320"/>
            <a:ext cx="4362120" cy="10472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714240" y="428760"/>
            <a:ext cx="7586280" cy="571320"/>
          </a:xfrm>
          <a:prstGeom prst="rect">
            <a:avLst/>
          </a:prstGeom>
          <a:noFill/>
          <a:ln>
            <a:solidFill>
              <a:srgbClr val="FF0000"/>
            </a:solidFill>
          </a:ln>
        </p:spPr>
        <p:txBody>
          <a:bodyPr anchor="ctr">
            <a:normAutofit/>
          </a:bodyPr>
          <a:lstStyle/>
          <a:p>
            <a:pPr algn="ctr">
              <a:lnSpc>
                <a:spcPct val="100000"/>
              </a:lnSpc>
            </a:pPr>
            <a:r>
              <a:rPr lang="fr-FR" sz="3000" b="0" strike="noStrike" cap="all" spc="-1">
                <a:solidFill>
                  <a:srgbClr val="3D566E"/>
                </a:solidFill>
                <a:latin typeface="Calibri"/>
              </a:rPr>
              <a:t>S’INSCRIRE SUR PARCOURSUP</a:t>
            </a:r>
            <a:endParaRPr lang="fr-FR" sz="3000" b="0" strike="noStrike" spc="-1">
              <a:solidFill>
                <a:srgbClr val="000000"/>
              </a:solidFill>
              <a:latin typeface="Calibri"/>
            </a:endParaRPr>
          </a:p>
        </p:txBody>
      </p:sp>
      <p:sp>
        <p:nvSpPr>
          <p:cNvPr id="157" name="TextShape 2"/>
          <p:cNvSpPr txBox="1"/>
          <p:nvPr/>
        </p:nvSpPr>
        <p:spPr>
          <a:xfrm>
            <a:off x="426600" y="1281240"/>
            <a:ext cx="8387640" cy="4853520"/>
          </a:xfrm>
          <a:prstGeom prst="rect">
            <a:avLst/>
          </a:prstGeom>
          <a:noFill/>
          <a:ln>
            <a:noFill/>
          </a:ln>
        </p:spPr>
        <p:txBody>
          <a:bodyPr>
            <a:normAutofit/>
          </a:bodyPr>
          <a:lstStyle/>
          <a:p>
            <a:pPr>
              <a:lnSpc>
                <a:spcPct val="100000"/>
              </a:lnSpc>
              <a:spcBef>
                <a:spcPts val="641"/>
              </a:spcBef>
            </a:pPr>
            <a:r>
              <a:rPr lang="fr-FR" sz="2000" b="0" strike="noStrike" spc="-1">
                <a:solidFill>
                  <a:srgbClr val="000000"/>
                </a:solidFill>
                <a:latin typeface="Calibri"/>
              </a:rPr>
              <a:t>Les</a:t>
            </a:r>
            <a:r>
              <a:rPr lang="fr-FR" sz="3200" b="0" strike="noStrike" spc="-1">
                <a:solidFill>
                  <a:srgbClr val="000000"/>
                </a:solidFill>
                <a:latin typeface="Calibri"/>
              </a:rPr>
              <a:t> </a:t>
            </a:r>
            <a:r>
              <a:rPr lang="fr-FR" sz="2000" b="1" strike="noStrike" spc="-1">
                <a:solidFill>
                  <a:srgbClr val="F28E65"/>
                </a:solidFill>
                <a:latin typeface="Calibri"/>
              </a:rPr>
              <a:t>éléments nécessaires à l’inscription </a:t>
            </a:r>
            <a:r>
              <a:rPr lang="fr-FR" sz="3200" b="0" strike="noStrike" spc="-1">
                <a:solidFill>
                  <a:srgbClr val="000000"/>
                </a:solidFill>
                <a:latin typeface="Calibri"/>
              </a:rPr>
              <a:t>: </a:t>
            </a:r>
          </a:p>
          <a:p>
            <a:pPr marL="343080" indent="-342720">
              <a:lnSpc>
                <a:spcPct val="100000"/>
              </a:lnSpc>
              <a:spcBef>
                <a:spcPts val="400"/>
              </a:spcBef>
              <a:buClr>
                <a:srgbClr val="FF0000"/>
              </a:buClr>
              <a:buFont typeface="Arial"/>
              <a:buChar char="•"/>
            </a:pPr>
            <a:r>
              <a:rPr lang="fr-FR" sz="1700" b="0" strike="noStrike" spc="-1">
                <a:solidFill>
                  <a:srgbClr val="3D566E"/>
                </a:solidFill>
                <a:latin typeface="Calibri"/>
              </a:rPr>
              <a:t>Une </a:t>
            </a:r>
            <a:r>
              <a:rPr lang="fr-FR" sz="2000" b="1" strike="noStrike" spc="-1">
                <a:solidFill>
                  <a:srgbClr val="F28E65"/>
                </a:solidFill>
                <a:latin typeface="Calibri"/>
              </a:rPr>
              <a:t>adresse électronique valide </a:t>
            </a:r>
            <a:r>
              <a:rPr lang="fr-FR" sz="1700" b="0" strike="noStrike" spc="-1">
                <a:solidFill>
                  <a:srgbClr val="3D566E"/>
                </a:solidFill>
                <a:latin typeface="Calibri"/>
              </a:rPr>
              <a:t>: pour échanger et recevoir les informations sur votre dossier </a:t>
            </a:r>
            <a:endParaRPr lang="fr-FR" sz="1700" b="0" strike="noStrike" spc="-1">
              <a:solidFill>
                <a:srgbClr val="000000"/>
              </a:solidFill>
              <a:latin typeface="Calibri"/>
            </a:endParaRPr>
          </a:p>
          <a:p>
            <a:pPr marL="343080" indent="-342720">
              <a:lnSpc>
                <a:spcPct val="100000"/>
              </a:lnSpc>
              <a:spcBef>
                <a:spcPts val="400"/>
              </a:spcBef>
              <a:buClr>
                <a:srgbClr val="FF0000"/>
              </a:buClr>
              <a:buFont typeface="Arial"/>
              <a:buChar char="•"/>
            </a:pPr>
            <a:r>
              <a:rPr lang="fr-FR" sz="1700" b="0" strike="noStrike" spc="-1">
                <a:solidFill>
                  <a:srgbClr val="3D566E"/>
                </a:solidFill>
                <a:latin typeface="Calibri"/>
              </a:rPr>
              <a:t>L’</a:t>
            </a:r>
            <a:r>
              <a:rPr lang="fr-FR" sz="2000" b="1" strike="noStrike" spc="-1">
                <a:solidFill>
                  <a:srgbClr val="F28E65"/>
                </a:solidFill>
                <a:latin typeface="Calibri"/>
              </a:rPr>
              <a:t>INE </a:t>
            </a:r>
            <a:r>
              <a:rPr lang="fr-FR" sz="1700" b="0" strike="noStrike" spc="-1">
                <a:solidFill>
                  <a:srgbClr val="3D566E"/>
                </a:solidFill>
                <a:latin typeface="Calibri"/>
              </a:rPr>
              <a:t>(identifiant national élève en lycée général, technologique ou professionnel)  : sur les bulletins scolaires ou le relevé de notes des épreuves anticipées du baccalauréat </a:t>
            </a: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p:txBody>
      </p:sp>
      <p:sp>
        <p:nvSpPr>
          <p:cNvPr id="158" name="CustomShape 3"/>
          <p:cNvSpPr/>
          <p:nvPr/>
        </p:nvSpPr>
        <p:spPr>
          <a:xfrm>
            <a:off x="182160" y="3600720"/>
            <a:ext cx="8648640" cy="780840"/>
          </a:xfrm>
          <a:prstGeom prst="rect">
            <a:avLst/>
          </a:prstGeom>
          <a:noFill/>
          <a:ln w="12600">
            <a:solidFill>
              <a:srgbClr val="3D566E"/>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just">
              <a:lnSpc>
                <a:spcPct val="90000"/>
              </a:lnSpc>
            </a:pPr>
            <a:r>
              <a:rPr lang="fr-FR" sz="1800" b="1" i="1" strike="noStrike" spc="-1">
                <a:solidFill>
                  <a:srgbClr val="F28E65"/>
                </a:solidFill>
                <a:latin typeface="Calibri"/>
              </a:rPr>
              <a:t>Important : renseigner un numéro de portable </a:t>
            </a:r>
            <a:r>
              <a:rPr lang="fr-FR" sz="1800" b="0" i="1" strike="noStrike" spc="-1">
                <a:solidFill>
                  <a:srgbClr val="3D566E"/>
                </a:solidFill>
                <a:latin typeface="Calibri"/>
              </a:rPr>
              <a:t>pour recevoir les alertes envoyées par la plateforme. </a:t>
            </a:r>
            <a:r>
              <a:rPr lang="fr-FR" sz="1800" b="1" i="1" strike="noStrike" spc="-1">
                <a:solidFill>
                  <a:srgbClr val="3D566E"/>
                </a:solidFill>
                <a:latin typeface="Calibri"/>
              </a:rPr>
              <a:t>Les parents ou tuteurs légaux </a:t>
            </a:r>
            <a:r>
              <a:rPr lang="fr-FR" sz="1800" b="0" i="1" strike="noStrike" spc="-1">
                <a:solidFill>
                  <a:srgbClr val="3D566E"/>
                </a:solidFill>
                <a:latin typeface="Calibri"/>
              </a:rPr>
              <a:t>peuvent également renseigner leur numéro de portable pour recevoir les mêmes alertes Parcoursup. </a:t>
            </a:r>
            <a:endParaRPr lang="fr-FR" sz="1800" b="0" strike="noStrike" spc="-1">
              <a:latin typeface="Arial"/>
            </a:endParaRPr>
          </a:p>
        </p:txBody>
      </p:sp>
      <p:sp>
        <p:nvSpPr>
          <p:cNvPr id="159" name="CustomShape 4"/>
          <p:cNvSpPr/>
          <p:nvPr/>
        </p:nvSpPr>
        <p:spPr>
          <a:xfrm>
            <a:off x="534240" y="4608720"/>
            <a:ext cx="8280000" cy="1067400"/>
          </a:xfrm>
          <a:prstGeom prst="roundRect">
            <a:avLst>
              <a:gd name="adj" fmla="val 16667"/>
            </a:avLst>
          </a:prstGeom>
          <a:solidFill>
            <a:srgbClr val="3D566E"/>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fr-FR" sz="1600" b="1" strike="noStrike" spc="-1">
                <a:solidFill>
                  <a:srgbClr val="FFFFFF"/>
                </a:solidFill>
                <a:latin typeface="Calibri"/>
              </a:rPr>
              <a:t>Des questions ? Besoin d’assistance pour s’inscrire ? </a:t>
            </a:r>
            <a:endParaRPr lang="fr-FR" sz="1600" b="0" strike="noStrike" spc="-1">
              <a:latin typeface="Arial"/>
            </a:endParaRPr>
          </a:p>
          <a:p>
            <a:pPr>
              <a:lnSpc>
                <a:spcPct val="100000"/>
              </a:lnSpc>
            </a:pPr>
            <a:r>
              <a:rPr lang="fr-FR" sz="1600" b="1" strike="noStrike" spc="-1">
                <a:solidFill>
                  <a:srgbClr val="FFFFFF"/>
                </a:solidFill>
                <a:latin typeface="Calibri"/>
              </a:rPr>
              <a:t>&gt; Numéro vert : 0 800 400 070 (des numéros spécifiques pour les départements d’outre-mer)</a:t>
            </a:r>
            <a:endParaRPr lang="fr-FR" sz="1600" b="0" strike="noStrike" spc="-1">
              <a:latin typeface="Arial"/>
            </a:endParaRPr>
          </a:p>
          <a:p>
            <a:pPr>
              <a:lnSpc>
                <a:spcPct val="100000"/>
              </a:lnSpc>
            </a:pPr>
            <a:r>
              <a:rPr lang="fr-FR" sz="1600" b="1" strike="noStrike" spc="-1">
                <a:solidFill>
                  <a:srgbClr val="FFFFFF"/>
                </a:solidFill>
                <a:latin typeface="Calibri"/>
              </a:rPr>
              <a:t>&gt; Messagerie contact depuis son dossier </a:t>
            </a:r>
            <a:endParaRPr lang="fr-FR" sz="1600" b="0" strike="noStrike" spc="-1">
              <a:latin typeface="Arial"/>
            </a:endParaRPr>
          </a:p>
          <a:p>
            <a:pPr>
              <a:lnSpc>
                <a:spcPct val="100000"/>
              </a:lnSpc>
            </a:pPr>
            <a:r>
              <a:rPr lang="fr-FR" sz="1600" b="1" strike="noStrike" spc="-1">
                <a:solidFill>
                  <a:srgbClr val="FFFFFF"/>
                </a:solidFill>
                <a:latin typeface="Calibri"/>
              </a:rPr>
              <a:t>&gt; Tutoriels disponibles sur le site Parcoursup.fr </a:t>
            </a:r>
            <a:endParaRPr lang="fr-FR" sz="1600" b="0" strike="noStrike" spc="-1">
              <a:latin typeface="Arial"/>
            </a:endParaRPr>
          </a:p>
        </p:txBody>
      </p:sp>
      <p:sp>
        <p:nvSpPr>
          <p:cNvPr id="160" name="CustomShape 5"/>
          <p:cNvSpPr/>
          <p:nvPr/>
        </p:nvSpPr>
        <p:spPr>
          <a:xfrm rot="607200">
            <a:off x="6850800" y="48096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Du 20 janvier au 11 mars inclus</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57200" y="274680"/>
            <a:ext cx="8229240" cy="653760"/>
          </a:xfrm>
          <a:prstGeom prst="rect">
            <a:avLst/>
          </a:prstGeom>
          <a:noFill/>
          <a:ln>
            <a:solidFill>
              <a:srgbClr val="FF0000"/>
            </a:solidFill>
          </a:ln>
        </p:spPr>
        <p:txBody>
          <a:bodyPr anchor="ctr">
            <a:normAutofit/>
          </a:bodyPr>
          <a:lstStyle/>
          <a:p>
            <a:pPr algn="ctr">
              <a:lnSpc>
                <a:spcPct val="100000"/>
              </a:lnSpc>
            </a:pPr>
            <a:r>
              <a:rPr lang="fr-FR" sz="3000" b="0" strike="noStrike" cap="all" spc="-1">
                <a:solidFill>
                  <a:srgbClr val="3D566E"/>
                </a:solidFill>
                <a:latin typeface="Calibri"/>
              </a:rPr>
              <a:t>Consolider son projet d’orientation (1/2)</a:t>
            </a:r>
            <a:endParaRPr lang="fr-FR" sz="3000" b="0" strike="noStrike" spc="-1">
              <a:solidFill>
                <a:srgbClr val="000000"/>
              </a:solidFill>
              <a:latin typeface="Calibri"/>
            </a:endParaRPr>
          </a:p>
        </p:txBody>
      </p:sp>
      <p:sp>
        <p:nvSpPr>
          <p:cNvPr id="162" name="TextShape 2"/>
          <p:cNvSpPr txBox="1"/>
          <p:nvPr/>
        </p:nvSpPr>
        <p:spPr>
          <a:xfrm>
            <a:off x="8340120" y="6285600"/>
            <a:ext cx="373320" cy="261000"/>
          </a:xfrm>
          <a:prstGeom prst="rect">
            <a:avLst/>
          </a:prstGeom>
          <a:noFill/>
          <a:ln>
            <a:noFill/>
          </a:ln>
        </p:spPr>
        <p:txBody>
          <a:bodyPr anchor="ctr"/>
          <a:lstStyle/>
          <a:p>
            <a:pPr algn="ctr">
              <a:lnSpc>
                <a:spcPct val="100000"/>
              </a:lnSpc>
            </a:pPr>
            <a:fld id="{85CFBF36-78CD-4A86-B463-276492221084}" type="slidenum">
              <a:rPr lang="fr-FR" sz="1000" b="1" strike="noStrike" spc="-1">
                <a:solidFill>
                  <a:srgbClr val="FFFFFF"/>
                </a:solidFill>
                <a:latin typeface="Calibri"/>
              </a:rPr>
              <a:pPr algn="ctr">
                <a:lnSpc>
                  <a:spcPct val="100000"/>
                </a:lnSpc>
              </a:pPr>
              <a:t>11</a:t>
            </a:fld>
            <a:endParaRPr lang="fr-FR" sz="1000" b="0" strike="noStrike" spc="-1">
              <a:latin typeface="Times New Roman"/>
            </a:endParaRPr>
          </a:p>
        </p:txBody>
      </p:sp>
      <p:sp>
        <p:nvSpPr>
          <p:cNvPr id="163" name="CustomShape 3"/>
          <p:cNvSpPr/>
          <p:nvPr/>
        </p:nvSpPr>
        <p:spPr>
          <a:xfrm>
            <a:off x="1282680" y="1740240"/>
            <a:ext cx="7057080" cy="1350720"/>
          </a:xfrm>
          <a:prstGeom prst="rect">
            <a:avLst/>
          </a:prstGeom>
          <a:solidFill>
            <a:srgbClr val="F28E65"/>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800" b="1" strike="noStrike" spc="-1">
                <a:solidFill>
                  <a:srgbClr val="3D566E"/>
                </a:solidFill>
                <a:latin typeface="Calibri"/>
              </a:rPr>
              <a:t>Attendus, critères généraux d’examen des vœux, taux d’accès, nombre de places, taux de réussite, taux d’insertion professionnelle … </a:t>
            </a:r>
            <a:endParaRPr lang="fr-FR" sz="1800" b="0" strike="noStrike" spc="-1">
              <a:latin typeface="Arial"/>
            </a:endParaRPr>
          </a:p>
          <a:p>
            <a:pPr algn="ctr">
              <a:lnSpc>
                <a:spcPct val="100000"/>
              </a:lnSpc>
            </a:pPr>
            <a:endParaRPr lang="fr-FR" sz="1800" b="0" strike="noStrike" spc="-1">
              <a:latin typeface="Arial"/>
            </a:endParaRPr>
          </a:p>
          <a:p>
            <a:pPr algn="ctr">
              <a:lnSpc>
                <a:spcPct val="100000"/>
              </a:lnSpc>
            </a:pPr>
            <a:r>
              <a:rPr lang="fr-FR" sz="1800" b="1" strike="noStrike" cap="all" spc="-1">
                <a:solidFill>
                  <a:srgbClr val="3D566E"/>
                </a:solidFill>
                <a:latin typeface="Calibri"/>
              </a:rPr>
              <a:t>ces données sont essentielles </a:t>
            </a:r>
            <a:endParaRPr lang="fr-FR" sz="1800" b="0" strike="noStrike" spc="-1">
              <a:latin typeface="Arial"/>
            </a:endParaRPr>
          </a:p>
        </p:txBody>
      </p:sp>
      <p:sp>
        <p:nvSpPr>
          <p:cNvPr id="164" name="CustomShape 4"/>
          <p:cNvSpPr/>
          <p:nvPr/>
        </p:nvSpPr>
        <p:spPr>
          <a:xfrm>
            <a:off x="4435560" y="3231720"/>
            <a:ext cx="484200" cy="806040"/>
          </a:xfrm>
          <a:prstGeom prst="downArrow">
            <a:avLst>
              <a:gd name="adj1" fmla="val 50000"/>
              <a:gd name="adj2" fmla="val 50000"/>
            </a:avLst>
          </a:prstGeom>
          <a:solidFill>
            <a:srgbClr val="3D566E"/>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5"/>
          <p:cNvSpPr/>
          <p:nvPr/>
        </p:nvSpPr>
        <p:spPr>
          <a:xfrm>
            <a:off x="1523880" y="4209480"/>
            <a:ext cx="6333840" cy="117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77840" indent="-177480" algn="just">
              <a:lnSpc>
                <a:spcPct val="100000"/>
              </a:lnSpc>
              <a:spcBef>
                <a:spcPts val="340"/>
              </a:spcBef>
              <a:buSzPct val="100000"/>
              <a:buBlip>
                <a:blip r:embed="rId2"/>
              </a:buBlip>
            </a:pPr>
            <a:r>
              <a:rPr lang="fr-FR" sz="1700" b="0" strike="noStrike" spc="-1">
                <a:solidFill>
                  <a:srgbClr val="3D566E"/>
                </a:solidFill>
                <a:latin typeface="Calibri"/>
              </a:rPr>
              <a:t>À prendre en compte par le lycéen et sa famille pour réfléchir sur son projet de poursuite d’études et formuler des vœux </a:t>
            </a:r>
            <a:endParaRPr lang="fr-FR" sz="1700" b="0" strike="noStrike" spc="-1">
              <a:latin typeface="Arial"/>
            </a:endParaRPr>
          </a:p>
          <a:p>
            <a:pPr marL="177840" indent="-177480" algn="just">
              <a:lnSpc>
                <a:spcPct val="100000"/>
              </a:lnSpc>
              <a:spcBef>
                <a:spcPts val="340"/>
              </a:spcBef>
              <a:buSzPct val="100000"/>
              <a:buBlip>
                <a:blip r:embed="rId2"/>
              </a:buBlip>
            </a:pPr>
            <a:r>
              <a:rPr lang="fr-FR" sz="1700" b="0" strike="noStrike" spc="-1">
                <a:solidFill>
                  <a:srgbClr val="3D566E"/>
                </a:solidFill>
                <a:latin typeface="Calibri"/>
              </a:rPr>
              <a:t>À discuter avec les professeurs, professeurs principaux et les psychologues de l’Education nationale </a:t>
            </a:r>
            <a:endParaRPr lang="fr-FR" sz="17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8340120" y="6285600"/>
            <a:ext cx="373320" cy="261000"/>
          </a:xfrm>
          <a:prstGeom prst="rect">
            <a:avLst/>
          </a:prstGeom>
          <a:noFill/>
          <a:ln>
            <a:noFill/>
          </a:ln>
        </p:spPr>
        <p:txBody>
          <a:bodyPr anchor="ctr"/>
          <a:lstStyle/>
          <a:p>
            <a:pPr algn="ctr">
              <a:lnSpc>
                <a:spcPct val="100000"/>
              </a:lnSpc>
            </a:pPr>
            <a:fld id="{0606C488-BB2D-4BA7-A033-A3FE04BC9630}" type="slidenum">
              <a:rPr lang="fr-FR" sz="1000" b="1" strike="noStrike" spc="-1">
                <a:solidFill>
                  <a:srgbClr val="FFFFFF"/>
                </a:solidFill>
                <a:latin typeface="Calibri"/>
              </a:rPr>
              <a:pPr algn="ctr">
                <a:lnSpc>
                  <a:spcPct val="100000"/>
                </a:lnSpc>
              </a:pPr>
              <a:t>12</a:t>
            </a:fld>
            <a:endParaRPr lang="fr-FR" sz="1000" b="0" strike="noStrike" spc="-1">
              <a:latin typeface="Times New Roman"/>
            </a:endParaRPr>
          </a:p>
        </p:txBody>
      </p:sp>
      <p:sp>
        <p:nvSpPr>
          <p:cNvPr id="167" name="CustomShape 2"/>
          <p:cNvSpPr/>
          <p:nvPr/>
        </p:nvSpPr>
        <p:spPr>
          <a:xfrm>
            <a:off x="357120" y="1446840"/>
            <a:ext cx="8491680" cy="460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400"/>
              </a:spcBef>
            </a:pPr>
            <a:r>
              <a:rPr lang="fr-FR" sz="2000" b="1" strike="noStrike" spc="-1">
                <a:solidFill>
                  <a:srgbClr val="F28E65"/>
                </a:solidFill>
                <a:latin typeface="Calibri"/>
              </a:rPr>
              <a:t>Un accompagnement pour les élèves en situation de handicap ou atteints d’un trouble de santé invalidant : </a:t>
            </a:r>
            <a:endParaRPr lang="fr-FR" sz="2000" b="0" strike="noStrike" spc="-1">
              <a:latin typeface="Arial"/>
            </a:endParaRPr>
          </a:p>
          <a:p>
            <a:pPr marL="177840" indent="-177480" algn="just">
              <a:lnSpc>
                <a:spcPct val="100000"/>
              </a:lnSpc>
              <a:spcBef>
                <a:spcPts val="400"/>
              </a:spcBef>
              <a:buClr>
                <a:srgbClr val="FF0000"/>
              </a:buClr>
              <a:buFont typeface="Lucida Grande"/>
              <a:buChar char="&gt;"/>
            </a:pPr>
            <a:r>
              <a:rPr lang="fr-FR" sz="2000" b="1" strike="noStrike" spc="-1">
                <a:solidFill>
                  <a:srgbClr val="3D566E"/>
                </a:solidFill>
                <a:latin typeface="Calibri"/>
              </a:rPr>
              <a:t>Chaque formation dispose d’un référent handicap </a:t>
            </a:r>
            <a:r>
              <a:rPr lang="fr-FR" sz="1800" b="0" strike="noStrike" spc="-1">
                <a:solidFill>
                  <a:srgbClr val="3D566E"/>
                </a:solidFill>
                <a:latin typeface="Calibri"/>
              </a:rPr>
              <a:t>pour informer les familles sur les aménagements possibles</a:t>
            </a:r>
            <a:endParaRPr lang="fr-FR" sz="1800" b="0" strike="noStrike" spc="-1">
              <a:latin typeface="Arial"/>
            </a:endParaRPr>
          </a:p>
          <a:p>
            <a:pPr marL="177840" indent="-177480" algn="just">
              <a:lnSpc>
                <a:spcPct val="100000"/>
              </a:lnSpc>
              <a:spcBef>
                <a:spcPts val="400"/>
              </a:spcBef>
              <a:buClr>
                <a:srgbClr val="FF0000"/>
              </a:buClr>
              <a:buFont typeface="Lucida Grande"/>
              <a:buChar char="&gt;"/>
            </a:pPr>
            <a:r>
              <a:rPr lang="fr-FR" sz="2000" b="1" strike="noStrike" spc="-1">
                <a:solidFill>
                  <a:srgbClr val="3D566E"/>
                </a:solidFill>
                <a:latin typeface="Calibri"/>
              </a:rPr>
              <a:t>Le lycéen peut renseigner une fiche de liaison  </a:t>
            </a:r>
            <a:r>
              <a:rPr lang="fr-FR" sz="1800" b="0" strike="noStrike" spc="-1">
                <a:solidFill>
                  <a:srgbClr val="3D566E"/>
                </a:solidFill>
                <a:latin typeface="Calibri"/>
              </a:rPr>
              <a:t>pour préciser les accompagnements dont il a bénéficié pendant son parcours. Cette fiche, remplie en deux étapes,  est facultative . Elle n’est pas transmise aux formations et ne sera donc pas utilisée pour l’examen des vœux.  </a:t>
            </a:r>
            <a:endParaRPr lang="fr-FR" sz="1800" b="0" strike="noStrike" spc="-1">
              <a:latin typeface="Arial"/>
            </a:endParaRPr>
          </a:p>
          <a:p>
            <a:pPr marL="177840" indent="-177480" algn="just">
              <a:lnSpc>
                <a:spcPct val="100000"/>
              </a:lnSpc>
              <a:spcBef>
                <a:spcPts val="400"/>
              </a:spcBef>
              <a:buClr>
                <a:srgbClr val="FF0000"/>
              </a:buClr>
              <a:buFont typeface="Lucida Grande"/>
              <a:buChar char="&gt;"/>
            </a:pPr>
            <a:r>
              <a:rPr lang="fr-FR" sz="2000" b="1" strike="noStrike" spc="-1">
                <a:solidFill>
                  <a:srgbClr val="3D566E"/>
                </a:solidFill>
                <a:latin typeface="Calibri"/>
              </a:rPr>
              <a:t>Pourquoi cette fiche de liaison ? </a:t>
            </a:r>
            <a:endParaRPr lang="fr-FR" sz="2000" b="0" strike="noStrike" spc="-1">
              <a:latin typeface="Arial"/>
            </a:endParaRPr>
          </a:p>
          <a:p>
            <a:pPr algn="just">
              <a:lnSpc>
                <a:spcPct val="100000"/>
              </a:lnSpc>
              <a:spcBef>
                <a:spcPts val="360"/>
              </a:spcBef>
            </a:pPr>
            <a:r>
              <a:rPr lang="fr-FR" sz="1800" b="0" u="sng" strike="noStrike" spc="-1">
                <a:solidFill>
                  <a:srgbClr val="3D566E"/>
                </a:solidFill>
                <a:uFillTx/>
                <a:latin typeface="Calibri"/>
              </a:rPr>
              <a:t>Pendant la phase d’admission</a:t>
            </a:r>
            <a:r>
              <a:rPr lang="fr-FR" sz="1800" b="0" strike="noStrike" spc="-1">
                <a:solidFill>
                  <a:srgbClr val="3D566E"/>
                </a:solidFill>
                <a:latin typeface="Calibri"/>
              </a:rPr>
              <a:t>, si le lycéen demande le réexamen de son dossier pour trouver une formation qui répond à ses besoins spécifiques, elle sera automatiquement transmise à la commission académique en charge d’étudier son dossier.  </a:t>
            </a:r>
            <a:endParaRPr lang="fr-FR" sz="1800" b="0" strike="noStrike" spc="-1">
              <a:latin typeface="Arial"/>
            </a:endParaRPr>
          </a:p>
          <a:p>
            <a:pPr algn="just">
              <a:lnSpc>
                <a:spcPct val="100000"/>
              </a:lnSpc>
              <a:spcBef>
                <a:spcPts val="360"/>
              </a:spcBef>
            </a:pPr>
            <a:r>
              <a:rPr lang="fr-FR" sz="1800" b="0" u="sng" strike="noStrike" spc="-1">
                <a:solidFill>
                  <a:srgbClr val="3D566E"/>
                </a:solidFill>
                <a:uFillTx/>
                <a:latin typeface="Calibri"/>
              </a:rPr>
              <a:t>Lors de l’inscription administrative dans  son futur établissement</a:t>
            </a:r>
            <a:r>
              <a:rPr lang="fr-FR" sz="1800" b="0" strike="noStrike" spc="-1">
                <a:solidFill>
                  <a:srgbClr val="3D566E"/>
                </a:solidFill>
                <a:latin typeface="Calibri"/>
              </a:rPr>
              <a:t>,  le lycéen pourra transmettre la fiche de liaison qu’il a complétée au référent handicap de la formation qu’il aura acceptée pour préparer en amont les aménagements dont il aura besoin. </a:t>
            </a:r>
            <a:endParaRPr lang="fr-FR" sz="1800" b="0" strike="noStrike" spc="-1">
              <a:latin typeface="Arial"/>
            </a:endParaRPr>
          </a:p>
        </p:txBody>
      </p:sp>
      <p:sp>
        <p:nvSpPr>
          <p:cNvPr id="168" name="CustomShape 3"/>
          <p:cNvSpPr/>
          <p:nvPr/>
        </p:nvSpPr>
        <p:spPr>
          <a:xfrm>
            <a:off x="428760" y="357120"/>
            <a:ext cx="8286480" cy="54720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000" b="0" strike="noStrike" cap="all" spc="-1">
                <a:solidFill>
                  <a:srgbClr val="3D566E"/>
                </a:solidFill>
                <a:latin typeface="Calibri"/>
              </a:rPr>
              <a:t>Consolider son projet d’orientation (2/2)</a:t>
            </a:r>
            <a:endParaRPr lang="fr-FR" sz="30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26600" y="1310400"/>
            <a:ext cx="8159400" cy="4840560"/>
          </a:xfrm>
          <a:prstGeom prst="rect">
            <a:avLst/>
          </a:prstGeom>
          <a:noFill/>
          <a:ln>
            <a:noFill/>
          </a:ln>
        </p:spPr>
        <p:txBody>
          <a:bodyPr>
            <a:normAutofit fontScale="25000" lnSpcReduction="20000"/>
          </a:bodyPr>
          <a:lstStyle/>
          <a:p>
            <a:pPr>
              <a:lnSpc>
                <a:spcPct val="100000"/>
              </a:lnSpc>
              <a:spcBef>
                <a:spcPts val="1281"/>
              </a:spcBef>
            </a:pPr>
            <a:endParaRPr lang="fr-FR" sz="3200" b="0" strike="noStrike" spc="-1" dirty="0">
              <a:solidFill>
                <a:srgbClr val="000000"/>
              </a:solidFill>
              <a:latin typeface="Calibri"/>
            </a:endParaRPr>
          </a:p>
          <a:p>
            <a:pPr marL="343080" indent="-342720">
              <a:lnSpc>
                <a:spcPct val="100000"/>
              </a:lnSpc>
              <a:spcBef>
                <a:spcPts val="1440"/>
              </a:spcBef>
              <a:buClr>
                <a:srgbClr val="FF0000"/>
              </a:buClr>
              <a:buFont typeface="Arial"/>
              <a:buChar char="•"/>
            </a:pPr>
            <a:r>
              <a:rPr lang="fr-FR" sz="7200" b="1" strike="noStrike" spc="-1" dirty="0">
                <a:solidFill>
                  <a:srgbClr val="F28E65"/>
                </a:solidFill>
                <a:latin typeface="Calibri"/>
              </a:rPr>
              <a:t>Des vœux motivés </a:t>
            </a:r>
            <a:r>
              <a:rPr lang="fr-FR" sz="7200" b="0" strike="noStrike" spc="-1" dirty="0">
                <a:solidFill>
                  <a:srgbClr val="000000"/>
                </a:solidFill>
                <a:latin typeface="Calibri"/>
              </a:rPr>
              <a:t>: en quelques lignes, le lycéen explique ce qui motive chacun de ses vœux. Il est accompagné par son professeur principal</a:t>
            </a:r>
          </a:p>
          <a:p>
            <a:pPr>
              <a:lnSpc>
                <a:spcPct val="100000"/>
              </a:lnSpc>
              <a:spcBef>
                <a:spcPts val="1281"/>
              </a:spcBef>
            </a:pPr>
            <a:endParaRPr lang="fr-FR" sz="7200" b="0" strike="noStrike" spc="-1" dirty="0">
              <a:solidFill>
                <a:srgbClr val="000000"/>
              </a:solidFill>
              <a:latin typeface="Calibri"/>
            </a:endParaRPr>
          </a:p>
          <a:p>
            <a:pPr marL="343080" indent="-342720">
              <a:lnSpc>
                <a:spcPct val="100000"/>
              </a:lnSpc>
              <a:spcBef>
                <a:spcPts val="1440"/>
              </a:spcBef>
              <a:buClr>
                <a:srgbClr val="FF0000"/>
              </a:buClr>
              <a:buFont typeface="Arial"/>
              <a:buChar char="•"/>
            </a:pPr>
            <a:r>
              <a:rPr lang="fr-FR" sz="7200" b="1" strike="noStrike" spc="-1" dirty="0">
                <a:solidFill>
                  <a:srgbClr val="F28E65"/>
                </a:solidFill>
                <a:latin typeface="Calibri"/>
              </a:rPr>
              <a:t>Des vœux non classés </a:t>
            </a:r>
            <a:r>
              <a:rPr lang="fr-FR" sz="7200" b="0" strike="noStrike" spc="-1" dirty="0">
                <a:solidFill>
                  <a:srgbClr val="000000"/>
                </a:solidFill>
                <a:latin typeface="Calibri"/>
              </a:rPr>
              <a:t>: aucune contrainte imposée pour éviter toute autocensure</a:t>
            </a:r>
          </a:p>
          <a:p>
            <a:pPr>
              <a:lnSpc>
                <a:spcPct val="100000"/>
              </a:lnSpc>
              <a:spcBef>
                <a:spcPts val="1440"/>
              </a:spcBef>
            </a:pPr>
            <a:r>
              <a:rPr lang="fr-FR" sz="7200" b="0" strike="noStrike" spc="-1" dirty="0">
                <a:solidFill>
                  <a:srgbClr val="000000"/>
                </a:solidFill>
                <a:latin typeface="Calibri"/>
              </a:rPr>
              <a:t> </a:t>
            </a:r>
          </a:p>
          <a:p>
            <a:pPr marL="343080" indent="-342720">
              <a:lnSpc>
                <a:spcPct val="100000"/>
              </a:lnSpc>
              <a:spcBef>
                <a:spcPts val="1440"/>
              </a:spcBef>
              <a:buClr>
                <a:srgbClr val="FF0000"/>
              </a:buClr>
              <a:buFont typeface="Arial"/>
              <a:buChar char="•"/>
            </a:pPr>
            <a:r>
              <a:rPr lang="fr-FR" sz="7200" b="0" strike="noStrike" spc="-1" dirty="0">
                <a:solidFill>
                  <a:srgbClr val="000000"/>
                </a:solidFill>
                <a:latin typeface="Calibri"/>
              </a:rPr>
              <a:t>Pour des </a:t>
            </a:r>
            <a:r>
              <a:rPr lang="fr-FR" sz="7200" b="1" strike="noStrike" spc="-1" dirty="0">
                <a:solidFill>
                  <a:srgbClr val="F28E65"/>
                </a:solidFill>
                <a:latin typeface="Calibri"/>
              </a:rPr>
              <a:t>formations sélectives </a:t>
            </a:r>
            <a:r>
              <a:rPr lang="fr-FR" sz="7200" b="0" strike="noStrike" spc="-1" dirty="0">
                <a:solidFill>
                  <a:srgbClr val="000000"/>
                </a:solidFill>
                <a:latin typeface="Calibri"/>
              </a:rPr>
              <a:t>(Classe prépa, BTS, BUT, écoles, IFSI, IEP…) et </a:t>
            </a:r>
            <a:r>
              <a:rPr lang="fr-FR" sz="7200" b="1" strike="noStrike" spc="-1" dirty="0">
                <a:solidFill>
                  <a:srgbClr val="F28E65"/>
                </a:solidFill>
                <a:latin typeface="Calibri"/>
              </a:rPr>
              <a:t>non sélectives </a:t>
            </a:r>
            <a:r>
              <a:rPr lang="fr-FR" sz="7200" b="0" strike="noStrike" spc="-1" dirty="0">
                <a:solidFill>
                  <a:srgbClr val="000000"/>
                </a:solidFill>
                <a:latin typeface="Calibri"/>
              </a:rPr>
              <a:t>(licence, PASS</a:t>
            </a:r>
            <a:r>
              <a:rPr lang="fr-FR" sz="7200" b="0" strike="noStrike" spc="-1" dirty="0" smtClean="0">
                <a:solidFill>
                  <a:srgbClr val="000000"/>
                </a:solidFill>
                <a:latin typeface="Calibri"/>
              </a:rPr>
              <a:t>)</a:t>
            </a:r>
            <a:endParaRPr lang="fr-FR" sz="7200" b="0" strike="noStrike" spc="-1" dirty="0">
              <a:solidFill>
                <a:srgbClr val="000000"/>
              </a:solidFill>
              <a:latin typeface="Calibri"/>
            </a:endParaRPr>
          </a:p>
          <a:p>
            <a:pPr>
              <a:lnSpc>
                <a:spcPct val="100000"/>
              </a:lnSpc>
              <a:spcBef>
                <a:spcPts val="1440"/>
              </a:spcBef>
            </a:pPr>
            <a:endParaRPr lang="fr-FR" sz="7200" b="0" strike="noStrike" spc="-1" dirty="0">
              <a:solidFill>
                <a:srgbClr val="000000"/>
              </a:solidFill>
              <a:latin typeface="Calibri"/>
            </a:endParaRPr>
          </a:p>
          <a:p>
            <a:pPr marL="343080" indent="-342720">
              <a:lnSpc>
                <a:spcPct val="100000"/>
              </a:lnSpc>
              <a:spcBef>
                <a:spcPts val="1440"/>
              </a:spcBef>
              <a:buClr>
                <a:srgbClr val="FF0000"/>
              </a:buClr>
              <a:buFont typeface="Arial"/>
              <a:buChar char="•"/>
            </a:pPr>
            <a:r>
              <a:rPr lang="fr-FR" sz="7200" b="0" strike="noStrike" spc="-1" dirty="0" smtClean="0">
                <a:solidFill>
                  <a:srgbClr val="000000"/>
                </a:solidFill>
                <a:latin typeface="Calibri"/>
              </a:rPr>
              <a:t> </a:t>
            </a:r>
            <a:r>
              <a:rPr lang="fr-FR" sz="7200" b="1" strike="noStrike" spc="-1" dirty="0">
                <a:solidFill>
                  <a:srgbClr val="F28E65"/>
                </a:solidFill>
                <a:latin typeface="Calibri"/>
              </a:rPr>
              <a:t>Jusqu’à 10 vœux</a:t>
            </a:r>
            <a:endParaRPr lang="fr-FR" sz="7200" b="0" strike="noStrike" spc="-1" dirty="0">
              <a:solidFill>
                <a:srgbClr val="000000"/>
              </a:solidFill>
              <a:latin typeface="Calibri"/>
            </a:endParaRPr>
          </a:p>
          <a:p>
            <a:pPr>
              <a:lnSpc>
                <a:spcPct val="100000"/>
              </a:lnSpc>
              <a:spcBef>
                <a:spcPts val="1281"/>
              </a:spcBef>
            </a:pPr>
            <a:endParaRPr lang="fr-FR" sz="7200" b="0" strike="noStrike" spc="-1" dirty="0" smtClean="0">
              <a:solidFill>
                <a:srgbClr val="000000"/>
              </a:solidFill>
              <a:latin typeface="Calibri"/>
            </a:endParaRPr>
          </a:p>
          <a:p>
            <a:pPr>
              <a:lnSpc>
                <a:spcPct val="100000"/>
              </a:lnSpc>
              <a:spcBef>
                <a:spcPts val="1281"/>
              </a:spcBef>
            </a:pPr>
            <a:endParaRPr lang="fr-FR" sz="7200" b="0" strike="noStrike" spc="-1" dirty="0">
              <a:solidFill>
                <a:srgbClr val="000000"/>
              </a:solidFill>
              <a:latin typeface="Calibri"/>
            </a:endParaRPr>
          </a:p>
          <a:p>
            <a:pPr marL="343080" indent="-342720">
              <a:lnSpc>
                <a:spcPct val="100000"/>
              </a:lnSpc>
              <a:spcBef>
                <a:spcPts val="1440"/>
              </a:spcBef>
              <a:buClr>
                <a:srgbClr val="FF0000"/>
              </a:buClr>
              <a:buFont typeface="Arial"/>
              <a:buChar char="•"/>
            </a:pPr>
            <a:r>
              <a:rPr lang="fr-FR" sz="7200" b="1" strike="noStrike" spc="-1" dirty="0">
                <a:solidFill>
                  <a:srgbClr val="F28E65"/>
                </a:solidFill>
                <a:latin typeface="Calibri"/>
              </a:rPr>
              <a:t>Jusqu’à 10 vœux supplémentaires en apprentissage </a:t>
            </a:r>
            <a:endParaRPr lang="fr-FR" sz="7200" b="0" strike="noStrike" spc="-1" dirty="0">
              <a:solidFill>
                <a:srgbClr val="000000"/>
              </a:solidFill>
              <a:latin typeface="Calibri"/>
            </a:endParaRPr>
          </a:p>
          <a:p>
            <a:pPr>
              <a:lnSpc>
                <a:spcPct val="100000"/>
              </a:lnSpc>
              <a:spcBef>
                <a:spcPts val="1120"/>
              </a:spcBef>
            </a:pPr>
            <a:r>
              <a:rPr lang="fr-FR" sz="5600" b="0" strike="noStrike" spc="-1" dirty="0">
                <a:solidFill>
                  <a:srgbClr val="000000"/>
                </a:solidFill>
                <a:latin typeface="Calibri"/>
              </a:rPr>
              <a:t>                 </a:t>
            </a:r>
          </a:p>
        </p:txBody>
      </p:sp>
      <p:sp>
        <p:nvSpPr>
          <p:cNvPr id="170" name="CustomShape 2"/>
          <p:cNvSpPr/>
          <p:nvPr/>
        </p:nvSpPr>
        <p:spPr>
          <a:xfrm>
            <a:off x="697680" y="3876336"/>
            <a:ext cx="7642080" cy="456840"/>
          </a:xfrm>
          <a:prstGeom prst="rect">
            <a:avLst/>
          </a:prstGeom>
          <a:noFill/>
          <a:ln w="12600">
            <a:solidFill>
              <a:srgbClr val="3D566E"/>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90000"/>
              </a:lnSpc>
            </a:pPr>
            <a:r>
              <a:rPr lang="fr-FR" sz="1600" b="1" i="1" u="sng" strike="noStrike" spc="-1">
                <a:solidFill>
                  <a:srgbClr val="3D566E"/>
                </a:solidFill>
                <a:uFillTx/>
                <a:latin typeface="Calibri"/>
              </a:rPr>
              <a:t>Conseil</a:t>
            </a:r>
            <a:r>
              <a:rPr lang="fr-FR" sz="1600" b="0" i="1" strike="noStrike" spc="-1">
                <a:solidFill>
                  <a:srgbClr val="3D566E"/>
                </a:solidFill>
                <a:latin typeface="Calibri"/>
              </a:rPr>
              <a:t> : penser à diversifier ses vœux entre des formations sélectives et non sélectives</a:t>
            </a:r>
            <a:endParaRPr lang="fr-FR" sz="1600" b="0" strike="noStrike" spc="-1">
              <a:latin typeface="Arial"/>
            </a:endParaRPr>
          </a:p>
        </p:txBody>
      </p:sp>
      <p:sp>
        <p:nvSpPr>
          <p:cNvPr id="171" name="CustomShape 3"/>
          <p:cNvSpPr/>
          <p:nvPr/>
        </p:nvSpPr>
        <p:spPr>
          <a:xfrm>
            <a:off x="697680" y="4759344"/>
            <a:ext cx="7642080" cy="456840"/>
          </a:xfrm>
          <a:prstGeom prst="rect">
            <a:avLst/>
          </a:prstGeom>
          <a:noFill/>
          <a:ln w="12600">
            <a:solidFill>
              <a:srgbClr val="3D566E"/>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90000"/>
              </a:lnSpc>
            </a:pPr>
            <a:r>
              <a:rPr lang="fr-FR" sz="1600" b="1" i="1" u="sng" strike="noStrike" spc="-1" dirty="0">
                <a:solidFill>
                  <a:srgbClr val="3D566E"/>
                </a:solidFill>
                <a:uFillTx/>
                <a:latin typeface="Calibri"/>
              </a:rPr>
              <a:t>Conseil</a:t>
            </a:r>
            <a:r>
              <a:rPr lang="fr-FR" sz="1600" b="0" i="1" strike="noStrike" spc="-1" dirty="0">
                <a:solidFill>
                  <a:srgbClr val="3D566E"/>
                </a:solidFill>
                <a:latin typeface="Calibri"/>
              </a:rPr>
              <a:t> : éviter de ne formuler qu’un seul vœu (en 2020, les candidats ont formulé 9 vœux en moyenne)</a:t>
            </a:r>
            <a:endParaRPr lang="fr-FR" sz="1600" b="0" strike="noStrike" spc="-1" dirty="0">
              <a:latin typeface="Arial"/>
            </a:endParaRPr>
          </a:p>
        </p:txBody>
      </p:sp>
      <p:sp>
        <p:nvSpPr>
          <p:cNvPr id="172" name="CustomShape 4"/>
          <p:cNvSpPr/>
          <p:nvPr/>
        </p:nvSpPr>
        <p:spPr>
          <a:xfrm>
            <a:off x="928800" y="500040"/>
            <a:ext cx="6857640" cy="57780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200" b="0" strike="noStrike" cap="all" spc="-1">
                <a:solidFill>
                  <a:srgbClr val="3D566E"/>
                </a:solidFill>
                <a:latin typeface="Calibri"/>
              </a:rPr>
              <a:t>FORMULER DES VŒUX MOTIVÉS</a:t>
            </a:r>
            <a:endParaRPr lang="fr-FR" sz="3200" b="0" strike="noStrike" spc="-1">
              <a:latin typeface="Arial"/>
            </a:endParaRPr>
          </a:p>
        </p:txBody>
      </p:sp>
      <p:sp>
        <p:nvSpPr>
          <p:cNvPr id="173" name="CustomShape 5"/>
          <p:cNvSpPr/>
          <p:nvPr/>
        </p:nvSpPr>
        <p:spPr>
          <a:xfrm rot="607200">
            <a:off x="7121160" y="42300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Du 20 janvier au 11 mars inclus</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428760"/>
            <a:ext cx="8229240" cy="499680"/>
          </a:xfrm>
          <a:prstGeom prst="rect">
            <a:avLst/>
          </a:prstGeom>
          <a:noFill/>
          <a:ln>
            <a:solidFill>
              <a:srgbClr val="FF0000"/>
            </a:solidFill>
          </a:ln>
        </p:spPr>
        <p:txBody>
          <a:bodyPr anchor="ctr">
            <a:normAutofit fontScale="92500" lnSpcReduction="20000"/>
          </a:bodyPr>
          <a:lstStyle/>
          <a:p>
            <a:pPr algn="ctr">
              <a:lnSpc>
                <a:spcPct val="100000"/>
              </a:lnSpc>
            </a:pPr>
            <a:r>
              <a:rPr lang="fr-FR" sz="3200" b="0" strike="noStrike" cap="all" spc="-1">
                <a:solidFill>
                  <a:srgbClr val="3D566E"/>
                </a:solidFill>
                <a:latin typeface="Calibri"/>
              </a:rPr>
              <a:t>Les vœux multiples</a:t>
            </a:r>
            <a:endParaRPr lang="fr-FR" sz="3200" b="0" strike="noStrike" spc="-1">
              <a:solidFill>
                <a:srgbClr val="000000"/>
              </a:solidFill>
              <a:latin typeface="Calibri"/>
            </a:endParaRPr>
          </a:p>
        </p:txBody>
      </p:sp>
      <p:sp>
        <p:nvSpPr>
          <p:cNvPr id="175" name="TextShape 2"/>
          <p:cNvSpPr txBox="1"/>
          <p:nvPr/>
        </p:nvSpPr>
        <p:spPr>
          <a:xfrm>
            <a:off x="426600" y="1252080"/>
            <a:ext cx="8639640" cy="5033160"/>
          </a:xfrm>
          <a:prstGeom prst="rect">
            <a:avLst/>
          </a:prstGeom>
          <a:noFill/>
          <a:ln>
            <a:noFill/>
          </a:ln>
        </p:spPr>
        <p:txBody>
          <a:bodyPr>
            <a:normAutofit lnSpcReduction="10000"/>
          </a:bodyPr>
          <a:lstStyle/>
          <a:p>
            <a:pPr>
              <a:lnSpc>
                <a:spcPct val="100000"/>
              </a:lnSpc>
              <a:spcBef>
                <a:spcPts val="400"/>
              </a:spcBef>
            </a:pPr>
            <a:r>
              <a:rPr lang="fr-FR" sz="2000" b="0" strike="noStrike" spc="-1">
                <a:solidFill>
                  <a:srgbClr val="3D566E"/>
                </a:solidFill>
                <a:latin typeface="Calibri"/>
              </a:rPr>
              <a:t>Pour élargir les possibilités, les lycéens peuvent faire des vœux multiples pour certaines formations : </a:t>
            </a:r>
            <a:endParaRPr lang="fr-FR" sz="2000" b="0" strike="noStrike" spc="-1">
              <a:solidFill>
                <a:srgbClr val="000000"/>
              </a:solidFill>
              <a:latin typeface="Calibri"/>
            </a:endParaRPr>
          </a:p>
          <a:p>
            <a:pPr>
              <a:lnSpc>
                <a:spcPct val="100000"/>
              </a:lnSpc>
              <a:spcBef>
                <a:spcPts val="221"/>
              </a:spcBef>
            </a:pPr>
            <a:endParaRPr lang="fr-FR" sz="2000" b="0" strike="noStrike" spc="-1">
              <a:solidFill>
                <a:srgbClr val="000000"/>
              </a:solidFill>
              <a:latin typeface="Calibri"/>
            </a:endParaRPr>
          </a:p>
          <a:p>
            <a:pPr lvl="1" indent="-285480">
              <a:lnSpc>
                <a:spcPct val="110000"/>
              </a:lnSpc>
              <a:spcBef>
                <a:spcPts val="420"/>
              </a:spcBef>
              <a:buClr>
                <a:srgbClr val="000000"/>
              </a:buClr>
              <a:buFont typeface="Arial"/>
              <a:buChar char="–"/>
            </a:pPr>
            <a:r>
              <a:rPr lang="fr-FR" sz="2100" b="1" strike="noStrike" spc="-1">
                <a:solidFill>
                  <a:srgbClr val="F28E65"/>
                </a:solidFill>
                <a:latin typeface="Calibri"/>
              </a:rPr>
              <a:t>Un vœu multiple est un regroupement de plusieurs formations similaires </a:t>
            </a:r>
            <a:r>
              <a:rPr lang="fr-FR" sz="1900" b="0" strike="noStrike" spc="-1">
                <a:solidFill>
                  <a:srgbClr val="3D566E"/>
                </a:solidFill>
                <a:latin typeface="Calibri"/>
              </a:rPr>
              <a:t>proposées dans différents établissements.</a:t>
            </a:r>
            <a:endParaRPr lang="fr-FR" sz="1900" b="0" strike="noStrike" spc="-1">
              <a:solidFill>
                <a:srgbClr val="000000"/>
              </a:solidFill>
              <a:latin typeface="Calibri"/>
            </a:endParaRPr>
          </a:p>
          <a:p>
            <a:pPr>
              <a:lnSpc>
                <a:spcPct val="110000"/>
              </a:lnSpc>
              <a:spcBef>
                <a:spcPts val="420"/>
              </a:spcBef>
            </a:pPr>
            <a:endParaRPr lang="fr-FR" sz="1900" b="0" strike="noStrike" spc="-1">
              <a:solidFill>
                <a:srgbClr val="000000"/>
              </a:solidFill>
              <a:latin typeface="Calibri"/>
            </a:endParaRPr>
          </a:p>
          <a:p>
            <a:pPr lvl="1" indent="-285480">
              <a:lnSpc>
                <a:spcPct val="110000"/>
              </a:lnSpc>
              <a:spcBef>
                <a:spcPts val="420"/>
              </a:spcBef>
              <a:buClr>
                <a:srgbClr val="000000"/>
              </a:buClr>
              <a:buFont typeface="Arial"/>
              <a:buChar char="–"/>
            </a:pPr>
            <a:r>
              <a:rPr lang="fr-FR" sz="2100" b="1" strike="noStrike" spc="-1">
                <a:solidFill>
                  <a:srgbClr val="F28E65"/>
                </a:solidFill>
                <a:latin typeface="Calibri"/>
              </a:rPr>
              <a:t>Un vœu multiple correspond à un vœu </a:t>
            </a:r>
            <a:r>
              <a:rPr lang="fr-FR" sz="1900" b="0" strike="noStrike" spc="-1">
                <a:solidFill>
                  <a:srgbClr val="3D566E"/>
                </a:solidFill>
                <a:latin typeface="Calibri"/>
              </a:rPr>
              <a:t>parmi les 10 vœux possibles.</a:t>
            </a:r>
            <a:endParaRPr lang="fr-FR" sz="1900" b="0" strike="noStrike" spc="-1">
              <a:solidFill>
                <a:srgbClr val="000000"/>
              </a:solidFill>
              <a:latin typeface="Calibri"/>
            </a:endParaRPr>
          </a:p>
          <a:p>
            <a:pPr>
              <a:lnSpc>
                <a:spcPct val="110000"/>
              </a:lnSpc>
              <a:spcBef>
                <a:spcPts val="420"/>
              </a:spcBef>
            </a:pPr>
            <a:endParaRPr lang="fr-FR" sz="1900" b="0" strike="noStrike" spc="-1">
              <a:solidFill>
                <a:srgbClr val="000000"/>
              </a:solidFill>
              <a:latin typeface="Calibri"/>
            </a:endParaRPr>
          </a:p>
          <a:p>
            <a:pPr lvl="1" indent="-285480">
              <a:lnSpc>
                <a:spcPct val="110000"/>
              </a:lnSpc>
              <a:spcBef>
                <a:spcPts val="420"/>
              </a:spcBef>
              <a:buClr>
                <a:srgbClr val="000000"/>
              </a:buClr>
              <a:buFont typeface="Arial"/>
              <a:buChar char="–"/>
            </a:pPr>
            <a:r>
              <a:rPr lang="fr-FR" sz="2100" b="1" strike="noStrike" spc="-1">
                <a:solidFill>
                  <a:srgbClr val="F28E65"/>
                </a:solidFill>
                <a:latin typeface="Calibri"/>
              </a:rPr>
              <a:t>Chaque vœu multiple est composé de sous-vœux qui correspondent chacun à un établissement différent.</a:t>
            </a:r>
            <a:r>
              <a:rPr lang="fr-FR" sz="2100" b="0" strike="noStrike" spc="-1">
                <a:solidFill>
                  <a:srgbClr val="000000"/>
                </a:solidFill>
                <a:latin typeface="Calibri"/>
              </a:rPr>
              <a:t> </a:t>
            </a:r>
          </a:p>
          <a:p>
            <a:pPr>
              <a:lnSpc>
                <a:spcPct val="110000"/>
              </a:lnSpc>
              <a:spcBef>
                <a:spcPts val="380"/>
              </a:spcBef>
            </a:pPr>
            <a:r>
              <a:rPr lang="fr-FR" sz="1900" b="0" strike="noStrike" spc="-1">
                <a:solidFill>
                  <a:srgbClr val="3D566E"/>
                </a:solidFill>
                <a:latin typeface="Calibri"/>
              </a:rPr>
              <a:t>Vous pouvez choisir un ou plusieurs établissements, sans avoir besoin de les classer. Vous pouvez faire jusqu’à 20 sous-vœux pour l’ensemble des vœux multiples. </a:t>
            </a:r>
            <a:endParaRPr lang="fr-FR" sz="1900" b="0" strike="noStrike" spc="-1">
              <a:solidFill>
                <a:srgbClr val="000000"/>
              </a:solidFill>
              <a:latin typeface="Calibri"/>
            </a:endParaRPr>
          </a:p>
          <a:p>
            <a:pPr>
              <a:lnSpc>
                <a:spcPct val="110000"/>
              </a:lnSpc>
              <a:spcBef>
                <a:spcPts val="420"/>
              </a:spcBef>
            </a:pPr>
            <a:endParaRPr lang="fr-FR" sz="1900" b="0" strike="noStrike" spc="-1">
              <a:solidFill>
                <a:srgbClr val="000000"/>
              </a:solidFill>
              <a:latin typeface="Calibri"/>
            </a:endParaRPr>
          </a:p>
          <a:p>
            <a:pPr lvl="1" indent="-285480">
              <a:lnSpc>
                <a:spcPct val="110000"/>
              </a:lnSpc>
              <a:spcBef>
                <a:spcPts val="420"/>
              </a:spcBef>
              <a:buClr>
                <a:srgbClr val="000000"/>
              </a:buClr>
              <a:buFont typeface="Arial"/>
              <a:buChar char="–"/>
            </a:pPr>
            <a:r>
              <a:rPr lang="fr-FR" sz="2100" b="1" strike="noStrike" spc="-1">
                <a:solidFill>
                  <a:srgbClr val="F28E65"/>
                </a:solidFill>
                <a:latin typeface="Calibri"/>
              </a:rPr>
              <a:t>Les lycéens peuvent faire jusqu’à 20 sous-vœux </a:t>
            </a:r>
            <a:r>
              <a:rPr lang="fr-FR" sz="1900" b="0" strike="noStrike" spc="-1">
                <a:solidFill>
                  <a:srgbClr val="3D566E"/>
                </a:solidFill>
                <a:latin typeface="Calibri"/>
              </a:rPr>
              <a:t>pour l’ensemble des vœux multiples </a:t>
            </a:r>
            <a:endParaRPr lang="fr-FR" sz="1900" b="0" strike="noStrike" spc="-1">
              <a:solidFill>
                <a:srgbClr val="000000"/>
              </a:solidFill>
              <a:latin typeface="Calibri"/>
            </a:endParaRPr>
          </a:p>
        </p:txBody>
      </p:sp>
      <p:sp>
        <p:nvSpPr>
          <p:cNvPr id="176" name="CustomShape 3"/>
          <p:cNvSpPr/>
          <p:nvPr/>
        </p:nvSpPr>
        <p:spPr>
          <a:xfrm rot="607200">
            <a:off x="7178400" y="37512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Du 20 janvier au 11 mars inclus</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57200" y="417600"/>
            <a:ext cx="8229240" cy="510840"/>
          </a:xfrm>
          <a:prstGeom prst="rect">
            <a:avLst/>
          </a:prstGeom>
          <a:noFill/>
          <a:ln>
            <a:solidFill>
              <a:srgbClr val="FF0000"/>
            </a:solidFill>
          </a:ln>
        </p:spPr>
        <p:txBody>
          <a:bodyPr anchor="ctr">
            <a:normAutofit lnSpcReduction="10000"/>
          </a:bodyPr>
          <a:lstStyle/>
          <a:p>
            <a:pPr algn="ctr">
              <a:lnSpc>
                <a:spcPct val="100000"/>
              </a:lnSpc>
            </a:pPr>
            <a:r>
              <a:rPr lang="fr-FR" sz="2900" b="0" strike="noStrike" cap="all" spc="-1">
                <a:solidFill>
                  <a:srgbClr val="3D566E"/>
                </a:solidFill>
                <a:latin typeface="Calibri"/>
              </a:rPr>
              <a:t>LES VŒUX MULTIPLES</a:t>
            </a:r>
            <a:endParaRPr lang="fr-FR" sz="2900" b="0" strike="noStrike" spc="-1">
              <a:solidFill>
                <a:srgbClr val="000000"/>
              </a:solidFill>
              <a:latin typeface="Calibri"/>
            </a:endParaRPr>
          </a:p>
        </p:txBody>
      </p:sp>
      <p:sp>
        <p:nvSpPr>
          <p:cNvPr id="178" name="TextShape 2"/>
          <p:cNvSpPr txBox="1"/>
          <p:nvPr/>
        </p:nvSpPr>
        <p:spPr>
          <a:xfrm>
            <a:off x="426600" y="1252080"/>
            <a:ext cx="8639640" cy="5033160"/>
          </a:xfrm>
          <a:prstGeom prst="rect">
            <a:avLst/>
          </a:prstGeom>
          <a:noFill/>
          <a:ln>
            <a:noFill/>
          </a:ln>
        </p:spPr>
        <p:txBody>
          <a:bodyPr>
            <a:normAutofit/>
          </a:bodyPr>
          <a:lstStyle/>
          <a:p>
            <a:pPr>
              <a:lnSpc>
                <a:spcPct val="110000"/>
              </a:lnSpc>
              <a:spcBef>
                <a:spcPts val="400"/>
              </a:spcBef>
            </a:pPr>
            <a:endParaRPr lang="fr-FR" sz="3200" b="0" strike="noStrike" spc="-1">
              <a:solidFill>
                <a:srgbClr val="000000"/>
              </a:solidFill>
              <a:latin typeface="Calibri"/>
            </a:endParaRPr>
          </a:p>
          <a:p>
            <a:pPr>
              <a:lnSpc>
                <a:spcPct val="110000"/>
              </a:lnSpc>
              <a:spcBef>
                <a:spcPts val="400"/>
              </a:spcBef>
            </a:pPr>
            <a:r>
              <a:rPr lang="fr-FR" sz="2000" b="0" strike="noStrike" spc="-1">
                <a:solidFill>
                  <a:srgbClr val="3D566E"/>
                </a:solidFill>
                <a:latin typeface="Calibri"/>
              </a:rPr>
              <a:t>Pour :</a:t>
            </a:r>
            <a:endParaRPr lang="fr-FR" sz="2000" b="0" strike="noStrike" spc="-1">
              <a:solidFill>
                <a:srgbClr val="000000"/>
              </a:solidFill>
              <a:latin typeface="Calibri"/>
            </a:endParaRPr>
          </a:p>
          <a:p>
            <a:pPr marL="343080" lvl="1" indent="-342720">
              <a:lnSpc>
                <a:spcPct val="110000"/>
              </a:lnSpc>
              <a:spcBef>
                <a:spcPts val="400"/>
              </a:spcBef>
              <a:buClr>
                <a:srgbClr val="000000"/>
              </a:buClr>
              <a:buFont typeface="Arial"/>
              <a:buChar char="-"/>
            </a:pPr>
            <a:r>
              <a:rPr lang="fr-FR" sz="2000" b="0" strike="noStrike" spc="-1">
                <a:solidFill>
                  <a:srgbClr val="3D566E"/>
                </a:solidFill>
                <a:latin typeface="Calibri"/>
              </a:rPr>
              <a:t>les écoles de commerce/management ou d'ingénieurs qui recrutent sur concours commun, </a:t>
            </a:r>
            <a:endParaRPr lang="fr-FR" sz="2000" b="0" strike="noStrike" spc="-1">
              <a:solidFill>
                <a:srgbClr val="000000"/>
              </a:solidFill>
              <a:latin typeface="Calibri"/>
            </a:endParaRPr>
          </a:p>
          <a:p>
            <a:pPr marL="343080" lvl="1" indent="-342720">
              <a:lnSpc>
                <a:spcPct val="110000"/>
              </a:lnSpc>
              <a:spcBef>
                <a:spcPts val="400"/>
              </a:spcBef>
              <a:buClr>
                <a:srgbClr val="000000"/>
              </a:buClr>
              <a:buFont typeface="Arial"/>
              <a:buChar char="-"/>
            </a:pPr>
            <a:r>
              <a:rPr lang="fr-FR" sz="2000" b="0" strike="noStrike" spc="-1">
                <a:solidFill>
                  <a:srgbClr val="3D566E"/>
                </a:solidFill>
                <a:latin typeface="Calibri"/>
              </a:rPr>
              <a:t>les IFSI, les formations paramédicales regroupées, les EFTS, </a:t>
            </a:r>
            <a:endParaRPr lang="fr-FR" sz="2000" b="0" strike="noStrike" spc="-1">
              <a:solidFill>
                <a:srgbClr val="000000"/>
              </a:solidFill>
              <a:latin typeface="Calibri"/>
            </a:endParaRPr>
          </a:p>
          <a:p>
            <a:pPr marL="343080" lvl="1" indent="-342720">
              <a:lnSpc>
                <a:spcPct val="110000"/>
              </a:lnSpc>
              <a:spcBef>
                <a:spcPts val="400"/>
              </a:spcBef>
              <a:buClr>
                <a:srgbClr val="000000"/>
              </a:buClr>
              <a:buFont typeface="Arial"/>
              <a:buChar char="-"/>
            </a:pPr>
            <a:r>
              <a:rPr lang="fr-FR" sz="2000" b="0" strike="noStrike" spc="-1">
                <a:solidFill>
                  <a:srgbClr val="3D566E"/>
                </a:solidFill>
                <a:latin typeface="Calibri"/>
              </a:rPr>
              <a:t>les parcours spécifiques "accès santé" (PASS) en Ile-de-France </a:t>
            </a:r>
            <a:endParaRPr lang="fr-FR" sz="2000" b="0" strike="noStrike" spc="-1">
              <a:solidFill>
                <a:srgbClr val="000000"/>
              </a:solidFill>
              <a:latin typeface="Calibri"/>
            </a:endParaRPr>
          </a:p>
          <a:p>
            <a:pPr marL="343080" lvl="1" indent="-342720">
              <a:lnSpc>
                <a:spcPct val="110000"/>
              </a:lnSpc>
              <a:spcBef>
                <a:spcPts val="400"/>
              </a:spcBef>
              <a:buClr>
                <a:srgbClr val="000000"/>
              </a:buClr>
              <a:buFont typeface="Arial"/>
              <a:buChar char="-"/>
            </a:pPr>
            <a:r>
              <a:rPr lang="fr-FR" sz="2000" b="0" strike="noStrike" spc="-1">
                <a:solidFill>
                  <a:srgbClr val="3D566E"/>
                </a:solidFill>
                <a:latin typeface="Calibri"/>
              </a:rPr>
              <a:t>le réseau des 7 Sciences Po / IEP qui recrutent sur concours commun</a:t>
            </a:r>
            <a:endParaRPr lang="fr-FR" sz="2000" b="0" strike="noStrike" spc="-1">
              <a:solidFill>
                <a:srgbClr val="000000"/>
              </a:solidFill>
              <a:latin typeface="Calibri"/>
            </a:endParaRPr>
          </a:p>
          <a:p>
            <a:endParaRPr lang="fr-FR" sz="2000" b="0" strike="noStrike" spc="-1">
              <a:solidFill>
                <a:srgbClr val="000000"/>
              </a:solidFill>
              <a:latin typeface="Calibri"/>
            </a:endParaRPr>
          </a:p>
          <a:p>
            <a:pPr>
              <a:lnSpc>
                <a:spcPct val="110000"/>
              </a:lnSpc>
              <a:spcBef>
                <a:spcPts val="400"/>
              </a:spcBef>
            </a:pPr>
            <a:r>
              <a:rPr lang="fr-FR" sz="2000" b="1" strike="noStrike" spc="-1">
                <a:solidFill>
                  <a:srgbClr val="3D566E"/>
                </a:solidFill>
                <a:latin typeface="Calibri"/>
              </a:rPr>
              <a:t>Le nombre de sous-vœux n’est pas limité et ils ne sont pas comptés dans le nombre maximum de sous-vœux autorisé.</a:t>
            </a:r>
            <a:endParaRPr lang="fr-FR" sz="2000" b="0" strike="noStrike" spc="-1">
              <a:solidFill>
                <a:srgbClr val="000000"/>
              </a:solidFill>
              <a:latin typeface="Calibri"/>
            </a:endParaRPr>
          </a:p>
          <a:p>
            <a:pPr marL="343080" indent="-342720">
              <a:lnSpc>
                <a:spcPct val="100000"/>
              </a:lnSpc>
              <a:spcBef>
                <a:spcPts val="641"/>
              </a:spcBef>
            </a:pPr>
            <a:endParaRPr lang="fr-FR" sz="2000" b="0" strike="noStrike" spc="-1">
              <a:solidFill>
                <a:srgbClr val="000000"/>
              </a:solidFill>
              <a:latin typeface="Calibri"/>
            </a:endParaRPr>
          </a:p>
        </p:txBody>
      </p:sp>
      <p:sp>
        <p:nvSpPr>
          <p:cNvPr id="179" name="CustomShape 3"/>
          <p:cNvSpPr/>
          <p:nvPr/>
        </p:nvSpPr>
        <p:spPr>
          <a:xfrm rot="607200">
            <a:off x="7178400" y="37512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Du 20 janvier au 11 mars inclus</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542880" y="507960"/>
            <a:ext cx="7886520" cy="491760"/>
          </a:xfrm>
          <a:prstGeom prst="rect">
            <a:avLst/>
          </a:prstGeom>
          <a:solidFill>
            <a:srgbClr val="FFFFFF"/>
          </a:solidFill>
          <a:ln>
            <a:solidFill>
              <a:srgbClr val="FF0000"/>
            </a:solidFill>
          </a:ln>
        </p:spPr>
        <p:txBody>
          <a:bodyPr anchor="ctr">
            <a:normAutofit/>
          </a:bodyPr>
          <a:lstStyle/>
          <a:p>
            <a:pPr algn="ctr">
              <a:lnSpc>
                <a:spcPct val="100000"/>
              </a:lnSpc>
            </a:pPr>
            <a:r>
              <a:rPr lang="fr-FR" sz="2600" b="0" strike="noStrike" cap="all" spc="-1">
                <a:solidFill>
                  <a:srgbClr val="3D566E"/>
                </a:solidFill>
                <a:latin typeface="Calibri"/>
              </a:rPr>
              <a:t>LES formations en apprentissage</a:t>
            </a:r>
            <a:endParaRPr lang="fr-FR" sz="2600" b="0" strike="noStrike" spc="-1">
              <a:solidFill>
                <a:srgbClr val="000000"/>
              </a:solidFill>
              <a:latin typeface="Calibri"/>
            </a:endParaRPr>
          </a:p>
        </p:txBody>
      </p:sp>
      <p:sp>
        <p:nvSpPr>
          <p:cNvPr id="181" name="TextShape 2"/>
          <p:cNvSpPr txBox="1"/>
          <p:nvPr/>
        </p:nvSpPr>
        <p:spPr>
          <a:xfrm>
            <a:off x="8340120" y="6285600"/>
            <a:ext cx="373320" cy="261000"/>
          </a:xfrm>
          <a:prstGeom prst="rect">
            <a:avLst/>
          </a:prstGeom>
          <a:noFill/>
          <a:ln>
            <a:noFill/>
          </a:ln>
        </p:spPr>
        <p:txBody>
          <a:bodyPr anchor="ctr"/>
          <a:lstStyle/>
          <a:p>
            <a:pPr algn="ctr">
              <a:lnSpc>
                <a:spcPct val="100000"/>
              </a:lnSpc>
            </a:pPr>
            <a:fld id="{B3E4EA80-48D1-4ADC-BE74-BCC70858E354}" type="slidenum">
              <a:rPr lang="fr-FR" sz="1000" b="1" strike="noStrike" spc="-1">
                <a:solidFill>
                  <a:srgbClr val="FFFFFF"/>
                </a:solidFill>
                <a:latin typeface="Calibri"/>
              </a:rPr>
              <a:pPr algn="ctr">
                <a:lnSpc>
                  <a:spcPct val="100000"/>
                </a:lnSpc>
              </a:pPr>
              <a:t>16</a:t>
            </a:fld>
            <a:endParaRPr lang="fr-FR" sz="1000" b="0" strike="noStrike" spc="-1">
              <a:latin typeface="Times New Roman"/>
            </a:endParaRPr>
          </a:p>
        </p:txBody>
      </p:sp>
      <p:sp>
        <p:nvSpPr>
          <p:cNvPr id="182" name="CustomShape 3"/>
          <p:cNvSpPr/>
          <p:nvPr/>
        </p:nvSpPr>
        <p:spPr>
          <a:xfrm>
            <a:off x="426600" y="1456560"/>
            <a:ext cx="8639640" cy="467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221"/>
              </a:spcBef>
            </a:pPr>
            <a:endParaRPr lang="fr-FR" sz="1800" b="0" strike="noStrike" spc="-1">
              <a:latin typeface="Arial"/>
            </a:endParaRPr>
          </a:p>
          <a:p>
            <a:pPr>
              <a:lnSpc>
                <a:spcPct val="100000"/>
              </a:lnSpc>
              <a:spcBef>
                <a:spcPts val="221"/>
              </a:spcBef>
            </a:pPr>
            <a:endParaRPr lang="fr-FR" sz="1800" b="0" strike="noStrike" spc="-1">
              <a:latin typeface="Arial"/>
            </a:endParaRPr>
          </a:p>
          <a:p>
            <a:pPr lvl="1" indent="-169560">
              <a:lnSpc>
                <a:spcPct val="110000"/>
              </a:lnSpc>
              <a:spcBef>
                <a:spcPts val="380"/>
              </a:spcBef>
              <a:buClr>
                <a:srgbClr val="FF0000"/>
              </a:buClr>
              <a:buFont typeface="Arial-ItalicMT"/>
              <a:buChar char="&gt;"/>
            </a:pPr>
            <a:r>
              <a:rPr lang="fr-FR" sz="1900" b="1" strike="noStrike" spc="-1">
                <a:solidFill>
                  <a:srgbClr val="F28E65"/>
                </a:solidFill>
                <a:latin typeface="Calibri"/>
              </a:rPr>
              <a:t>L’apprentissage est une modalité de formation en alternance,</a:t>
            </a:r>
            <a:r>
              <a:rPr lang="fr-FR" sz="1600" b="0" strike="noStrike" spc="-1">
                <a:solidFill>
                  <a:srgbClr val="3D566E"/>
                </a:solidFill>
                <a:latin typeface="Calibri"/>
              </a:rPr>
              <a:t> </a:t>
            </a:r>
            <a:r>
              <a:rPr lang="fr-FR" sz="1800" b="0" strike="noStrike" spc="-1">
                <a:solidFill>
                  <a:srgbClr val="3D566E"/>
                </a:solidFill>
                <a:latin typeface="Calibri"/>
              </a:rPr>
              <a:t>associant :</a:t>
            </a:r>
            <a:endParaRPr lang="fr-FR" sz="1800" b="0" strike="noStrike" spc="-1">
              <a:latin typeface="Arial"/>
            </a:endParaRPr>
          </a:p>
          <a:p>
            <a:pPr>
              <a:lnSpc>
                <a:spcPct val="110000"/>
              </a:lnSpc>
              <a:spcBef>
                <a:spcPts val="360"/>
              </a:spcBef>
            </a:pPr>
            <a:endParaRPr lang="fr-FR" sz="1800" b="0" strike="noStrike" spc="-1">
              <a:latin typeface="Arial"/>
            </a:endParaRPr>
          </a:p>
          <a:p>
            <a:pPr>
              <a:lnSpc>
                <a:spcPct val="110000"/>
              </a:lnSpc>
              <a:spcBef>
                <a:spcPts val="380"/>
              </a:spcBef>
            </a:pPr>
            <a:r>
              <a:rPr lang="fr-FR" sz="1900" b="1" strike="noStrike" spc="-1">
                <a:solidFill>
                  <a:srgbClr val="F28E65"/>
                </a:solidFill>
                <a:latin typeface="Calibri"/>
              </a:rPr>
              <a:t>	▪ </a:t>
            </a:r>
            <a:r>
              <a:rPr lang="fr-FR" sz="1800" b="0" strike="noStrike" spc="-1">
                <a:solidFill>
                  <a:srgbClr val="3D566E"/>
                </a:solidFill>
                <a:latin typeface="Calibri"/>
              </a:rPr>
              <a:t>une formation pratique chez un employeur</a:t>
            </a:r>
            <a:endParaRPr lang="fr-FR" sz="1800" b="0" strike="noStrike" spc="-1">
              <a:latin typeface="Arial"/>
            </a:endParaRPr>
          </a:p>
          <a:p>
            <a:pPr>
              <a:lnSpc>
                <a:spcPct val="110000"/>
              </a:lnSpc>
              <a:spcBef>
                <a:spcPts val="380"/>
              </a:spcBef>
            </a:pPr>
            <a:r>
              <a:rPr lang="fr-FR" sz="1900" b="1" strike="noStrike" spc="-1">
                <a:solidFill>
                  <a:srgbClr val="F28E65"/>
                </a:solidFill>
                <a:latin typeface="Calibri"/>
              </a:rPr>
              <a:t>	▪ </a:t>
            </a:r>
            <a:r>
              <a:rPr lang="fr-FR" sz="1800" b="0" strike="noStrike" spc="-1">
                <a:solidFill>
                  <a:srgbClr val="3D566E"/>
                </a:solidFill>
                <a:latin typeface="Calibri"/>
              </a:rPr>
              <a:t>et une formation théorique dispensée dans un centre de formation d’apprentis (CFA).</a:t>
            </a:r>
            <a:endParaRPr lang="fr-FR" sz="1800" b="0" strike="noStrike" spc="-1">
              <a:latin typeface="Arial"/>
            </a:endParaRPr>
          </a:p>
          <a:p>
            <a:pPr>
              <a:lnSpc>
                <a:spcPct val="110000"/>
              </a:lnSpc>
              <a:spcBef>
                <a:spcPts val="360"/>
              </a:spcBef>
            </a:pPr>
            <a:endParaRPr lang="fr-FR" sz="1800" b="0" strike="noStrike" spc="-1">
              <a:latin typeface="Arial"/>
            </a:endParaRPr>
          </a:p>
          <a:p>
            <a:pPr>
              <a:lnSpc>
                <a:spcPct val="110000"/>
              </a:lnSpc>
              <a:spcBef>
                <a:spcPts val="360"/>
              </a:spcBef>
            </a:pPr>
            <a:r>
              <a:rPr lang="fr-FR" sz="1800" b="0" strike="noStrike" spc="-1">
                <a:solidFill>
                  <a:srgbClr val="3D566E"/>
                </a:solidFill>
                <a:latin typeface="Calibri"/>
              </a:rPr>
              <a:t> L’apprenti est à la fois salarié auprès d’un employeur et apprenti étudiant des métiers. </a:t>
            </a:r>
            <a:endParaRPr lang="fr-FR" sz="1800" b="0" strike="noStrike" spc="-1">
              <a:latin typeface="Arial"/>
            </a:endParaRPr>
          </a:p>
          <a:p>
            <a:pPr>
              <a:lnSpc>
                <a:spcPct val="110000"/>
              </a:lnSpc>
              <a:spcBef>
                <a:spcPts val="360"/>
              </a:spcBef>
            </a:pPr>
            <a:endParaRPr lang="fr-FR" sz="1800" b="0" strike="noStrike" spc="-1">
              <a:latin typeface="Arial"/>
            </a:endParaRPr>
          </a:p>
          <a:p>
            <a:pPr>
              <a:lnSpc>
                <a:spcPct val="110000"/>
              </a:lnSpc>
              <a:spcBef>
                <a:spcPts val="360"/>
              </a:spcBef>
            </a:pPr>
            <a:r>
              <a:rPr lang="fr-FR" sz="1800" b="0" strike="noStrike" spc="-1">
                <a:solidFill>
                  <a:srgbClr val="3D566E"/>
                </a:solidFill>
                <a:latin typeface="Calibri"/>
              </a:rPr>
              <a:t>Il est lié à l’employeur par un contrat d’apprentissage et perçoit une rémunération.</a:t>
            </a:r>
            <a:endParaRPr lang="fr-FR" sz="18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66560" y="365040"/>
            <a:ext cx="7886520" cy="563040"/>
          </a:xfrm>
          <a:prstGeom prst="rect">
            <a:avLst/>
          </a:prstGeom>
          <a:noFill/>
          <a:ln>
            <a:solidFill>
              <a:srgbClr val="FF0000"/>
            </a:solidFill>
          </a:ln>
        </p:spPr>
        <p:txBody>
          <a:bodyPr anchor="ctr">
            <a:normAutofit/>
          </a:bodyPr>
          <a:lstStyle/>
          <a:p>
            <a:pPr algn="ctr">
              <a:lnSpc>
                <a:spcPct val="100000"/>
              </a:lnSpc>
            </a:pPr>
            <a:r>
              <a:rPr lang="fr-FR" sz="2600" b="0" strike="noStrike" cap="all" spc="-1">
                <a:solidFill>
                  <a:srgbClr val="3D566E"/>
                </a:solidFill>
                <a:latin typeface="Calibri"/>
              </a:rPr>
              <a:t>LES formations en apprentissage</a:t>
            </a:r>
            <a:endParaRPr lang="fr-FR" sz="2600" b="0" strike="noStrike" spc="-1">
              <a:solidFill>
                <a:srgbClr val="000000"/>
              </a:solidFill>
              <a:latin typeface="Calibri"/>
            </a:endParaRPr>
          </a:p>
        </p:txBody>
      </p:sp>
      <p:sp>
        <p:nvSpPr>
          <p:cNvPr id="184" name="TextShape 2"/>
          <p:cNvSpPr txBox="1"/>
          <p:nvPr/>
        </p:nvSpPr>
        <p:spPr>
          <a:xfrm>
            <a:off x="8340120" y="6285600"/>
            <a:ext cx="373320" cy="261000"/>
          </a:xfrm>
          <a:prstGeom prst="rect">
            <a:avLst/>
          </a:prstGeom>
          <a:noFill/>
          <a:ln>
            <a:noFill/>
          </a:ln>
        </p:spPr>
        <p:txBody>
          <a:bodyPr anchor="ctr"/>
          <a:lstStyle/>
          <a:p>
            <a:pPr algn="ctr">
              <a:lnSpc>
                <a:spcPct val="100000"/>
              </a:lnSpc>
            </a:pPr>
            <a:fld id="{971DC5A7-66CE-48C2-A10C-B97BCBE2B088}" type="slidenum">
              <a:rPr lang="fr-FR" sz="1000" b="1" strike="noStrike" spc="-1">
                <a:solidFill>
                  <a:srgbClr val="FFFFFF"/>
                </a:solidFill>
                <a:latin typeface="Calibri"/>
              </a:rPr>
              <a:pPr algn="ctr">
                <a:lnSpc>
                  <a:spcPct val="100000"/>
                </a:lnSpc>
              </a:pPr>
              <a:t>17</a:t>
            </a:fld>
            <a:endParaRPr lang="fr-FR" sz="1000" b="0" strike="noStrike" spc="-1">
              <a:latin typeface="Times New Roman"/>
            </a:endParaRPr>
          </a:p>
        </p:txBody>
      </p:sp>
      <p:sp>
        <p:nvSpPr>
          <p:cNvPr id="185" name="CustomShape 3"/>
          <p:cNvSpPr/>
          <p:nvPr/>
        </p:nvSpPr>
        <p:spPr>
          <a:xfrm>
            <a:off x="500040" y="1456560"/>
            <a:ext cx="8137800" cy="467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algn="just">
              <a:lnSpc>
                <a:spcPct val="110000"/>
              </a:lnSpc>
              <a:spcBef>
                <a:spcPts val="320"/>
              </a:spcBef>
            </a:pPr>
            <a:endParaRPr lang="fr-FR" sz="1800" b="0" strike="noStrike" spc="-1">
              <a:latin typeface="Arial"/>
            </a:endParaRPr>
          </a:p>
          <a:p>
            <a:pPr marL="177840" indent="-177480" algn="just">
              <a:lnSpc>
                <a:spcPct val="100000"/>
              </a:lnSpc>
              <a:spcBef>
                <a:spcPts val="320"/>
              </a:spcBef>
              <a:buClr>
                <a:srgbClr val="FF0000"/>
              </a:buClr>
              <a:buFont typeface="Lucida Grande"/>
              <a:buChar char="&gt;"/>
            </a:pPr>
            <a:r>
              <a:rPr lang="fr-FR" sz="1600" b="1" strike="noStrike" spc="-1">
                <a:solidFill>
                  <a:srgbClr val="F28E65"/>
                </a:solidFill>
                <a:latin typeface="Calibri"/>
              </a:rPr>
              <a:t>Pour trouver les formations en apprentissage sur Parcoursup, </a:t>
            </a:r>
            <a:r>
              <a:rPr lang="fr-FR" sz="1600" b="0" strike="noStrike" spc="-1">
                <a:solidFill>
                  <a:srgbClr val="3D566E"/>
                </a:solidFill>
                <a:latin typeface="Calibri"/>
              </a:rPr>
              <a:t>il suffit d’aller dans le moteur de recherche de formations et de cocher le filtre « Formations en apprentissage » dans la catégorie « Apprentissage ».</a:t>
            </a:r>
            <a:r>
              <a:rPr lang="fr-FR" sz="1600" b="1" strike="noStrike" spc="-1">
                <a:solidFill>
                  <a:srgbClr val="3D566E"/>
                </a:solidFill>
                <a:latin typeface="Calibri"/>
              </a:rPr>
              <a:t> </a:t>
            </a:r>
            <a:endParaRPr lang="fr-FR" sz="1600" b="0" strike="noStrike" spc="-1">
              <a:latin typeface="Arial"/>
            </a:endParaRPr>
          </a:p>
          <a:p>
            <a:pPr algn="just">
              <a:lnSpc>
                <a:spcPct val="100000"/>
              </a:lnSpc>
              <a:spcBef>
                <a:spcPts val="320"/>
              </a:spcBef>
            </a:pPr>
            <a:r>
              <a:rPr lang="fr-FR" sz="1600" b="1" strike="noStrike" spc="-1">
                <a:solidFill>
                  <a:srgbClr val="3D566E"/>
                </a:solidFill>
                <a:latin typeface="Calibri"/>
              </a:rPr>
              <a:t>	</a:t>
            </a:r>
            <a:endParaRPr lang="fr-FR" sz="1600" b="0" strike="noStrike" spc="-1">
              <a:latin typeface="Arial"/>
            </a:endParaRPr>
          </a:p>
          <a:p>
            <a:pPr algn="just">
              <a:lnSpc>
                <a:spcPct val="100000"/>
              </a:lnSpc>
              <a:spcBef>
                <a:spcPts val="320"/>
              </a:spcBef>
            </a:pPr>
            <a:r>
              <a:rPr lang="fr-FR" sz="1600" b="0" strike="noStrike" spc="-1">
                <a:solidFill>
                  <a:srgbClr val="3D566E"/>
                </a:solidFill>
                <a:latin typeface="Calibri"/>
              </a:rPr>
              <a:t>Les vœux en apprentissage apparaîtront dans le dossier du lycéen dans une liste distincte de celle des vœux formulés pour des formations sous statut d’étudiant.</a:t>
            </a:r>
            <a:endParaRPr lang="fr-FR" sz="1600" b="0" strike="noStrike" spc="-1">
              <a:latin typeface="Arial"/>
            </a:endParaRPr>
          </a:p>
          <a:p>
            <a:pPr algn="just">
              <a:lnSpc>
                <a:spcPct val="100000"/>
              </a:lnSpc>
              <a:spcBef>
                <a:spcPts val="320"/>
              </a:spcBef>
            </a:pPr>
            <a:endParaRPr lang="fr-FR" sz="1600" b="0" strike="noStrike" spc="-1">
              <a:latin typeface="Arial"/>
            </a:endParaRPr>
          </a:p>
          <a:p>
            <a:pPr marL="177840" indent="-177480" algn="just">
              <a:lnSpc>
                <a:spcPct val="100000"/>
              </a:lnSpc>
              <a:spcBef>
                <a:spcPts val="320"/>
              </a:spcBef>
              <a:buClr>
                <a:srgbClr val="FF0000"/>
              </a:buClr>
              <a:buFont typeface="Lucida Grande"/>
              <a:buChar char="&gt;"/>
            </a:pPr>
            <a:r>
              <a:rPr lang="fr-FR" sz="1600" b="1" strike="noStrike" spc="-1">
                <a:solidFill>
                  <a:srgbClr val="F28E65"/>
                </a:solidFill>
                <a:latin typeface="Calibri"/>
              </a:rPr>
              <a:t>Il est possible de formuler jusqu’à 10 vœux en apprentissage, en plus des 10 vœux autorisés pour des formations sous statut d’étudiant.</a:t>
            </a:r>
            <a:endParaRPr lang="fr-FR" sz="1600" b="0" strike="noStrike" spc="-1">
              <a:latin typeface="Arial"/>
            </a:endParaRPr>
          </a:p>
          <a:p>
            <a:pPr algn="just">
              <a:lnSpc>
                <a:spcPct val="100000"/>
              </a:lnSpc>
              <a:spcBef>
                <a:spcPts val="320"/>
              </a:spcBef>
            </a:pPr>
            <a:endParaRPr lang="fr-FR" sz="1600" b="0" strike="noStrike" spc="-1">
              <a:latin typeface="Arial"/>
            </a:endParaRPr>
          </a:p>
          <a:p>
            <a:pPr marL="177840" indent="-177480" algn="just">
              <a:lnSpc>
                <a:spcPct val="100000"/>
              </a:lnSpc>
              <a:spcBef>
                <a:spcPts val="320"/>
              </a:spcBef>
              <a:buClr>
                <a:srgbClr val="FF0000"/>
              </a:buClr>
              <a:buFont typeface="Lucida Grande"/>
              <a:buChar char="&gt;"/>
            </a:pPr>
            <a:r>
              <a:rPr lang="fr-FR" sz="1600" b="1" strike="noStrike" spc="-1">
                <a:solidFill>
                  <a:srgbClr val="F28E65"/>
                </a:solidFill>
                <a:latin typeface="Calibri"/>
              </a:rPr>
              <a:t>Comme pour les autres formations, la saisie des vœux pour des formations en apprentissage est possible à partir du 20 janvier 2021. </a:t>
            </a:r>
            <a:r>
              <a:rPr lang="fr-FR" sz="1600" b="0" strike="noStrike" spc="-1">
                <a:solidFill>
                  <a:srgbClr val="3D566E"/>
                </a:solidFill>
                <a:latin typeface="Calibri"/>
              </a:rPr>
              <a:t>En revanche, les établissements qui proposent ces formations pouvant décider d’effectuer un recrutement au fil de l’eau et donc d’autoriser la saisie des vœux au-delà du 11 mars (dans certains cas jusqu’au 11 septembre 2021), la date-limite de saisie des vœux varie donc selon les choix des établissements. Les éventuelles extensions sont indiquées dans la fiche de présentation de la formation.</a:t>
            </a:r>
            <a:endParaRPr lang="fr-FR" sz="1600" b="0" strike="noStrike" spc="-1">
              <a:latin typeface="Arial"/>
            </a:endParaRPr>
          </a:p>
          <a:p>
            <a:pPr algn="just">
              <a:lnSpc>
                <a:spcPct val="100000"/>
              </a:lnSpc>
              <a:spcBef>
                <a:spcPts val="320"/>
              </a:spcBef>
            </a:pPr>
            <a:endParaRPr lang="fr-FR" sz="1600" b="0" strike="noStrike" spc="-1">
              <a:latin typeface="Arial"/>
            </a:endParaRPr>
          </a:p>
          <a:p>
            <a:pPr marL="177840" indent="-177480" algn="just">
              <a:lnSpc>
                <a:spcPct val="100000"/>
              </a:lnSpc>
              <a:spcBef>
                <a:spcPts val="320"/>
              </a:spcBef>
              <a:buClr>
                <a:srgbClr val="FF0000"/>
              </a:buClr>
              <a:buFont typeface="Lucida Grande"/>
              <a:buChar char="&gt;"/>
            </a:pPr>
            <a:r>
              <a:rPr lang="fr-FR" sz="1600" b="0" strike="noStrike" spc="-1">
                <a:solidFill>
                  <a:srgbClr val="3D566E"/>
                </a:solidFill>
                <a:latin typeface="Calibri"/>
              </a:rPr>
              <a:t> </a:t>
            </a:r>
            <a:r>
              <a:rPr lang="fr-FR" sz="1600" b="1" strike="noStrike" spc="-1">
                <a:solidFill>
                  <a:srgbClr val="3D566E"/>
                </a:solidFill>
                <a:latin typeface="Calibri"/>
              </a:rPr>
              <a:t>Pour plus d’informations, retrouver, dès le 20 janvier 2021, le tuto « Comment formuler ses vœux en apprentissage », sur </a:t>
            </a:r>
            <a:r>
              <a:rPr lang="fr-FR" sz="1600" b="1" u="sng" strike="noStrike" spc="-1">
                <a:solidFill>
                  <a:srgbClr val="0000FF"/>
                </a:solidFill>
                <a:uFillTx/>
                <a:latin typeface="Calibri"/>
                <a:hlinkClick r:id="rId2"/>
              </a:rPr>
              <a:t>parcoursup.fr</a:t>
            </a:r>
            <a:r>
              <a:rPr lang="fr-FR" sz="1600" b="1" strike="noStrike" spc="-1">
                <a:solidFill>
                  <a:srgbClr val="3D566E"/>
                </a:solidFill>
                <a:latin typeface="Calibri"/>
              </a:rPr>
              <a:t>. </a:t>
            </a:r>
            <a:endParaRPr lang="fr-FR" sz="1600" b="0" strike="noStrike" spc="-1">
              <a:latin typeface="Arial"/>
            </a:endParaRPr>
          </a:p>
          <a:p>
            <a:pPr algn="just">
              <a:lnSpc>
                <a:spcPct val="100000"/>
              </a:lnSpc>
              <a:spcBef>
                <a:spcPts val="400"/>
              </a:spcBef>
            </a:pP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500040" y="274680"/>
            <a:ext cx="7829280" cy="939600"/>
          </a:xfrm>
          <a:prstGeom prst="rect">
            <a:avLst/>
          </a:prstGeom>
          <a:noFill/>
          <a:ln>
            <a:solidFill>
              <a:srgbClr val="FF0000"/>
            </a:solidFill>
          </a:ln>
        </p:spPr>
        <p:txBody>
          <a:bodyPr anchor="ctr">
            <a:normAutofit/>
          </a:bodyPr>
          <a:lstStyle/>
          <a:p>
            <a:pPr algn="ctr">
              <a:lnSpc>
                <a:spcPct val="100000"/>
              </a:lnSpc>
            </a:pPr>
            <a:r>
              <a:rPr lang="fr-FR" sz="2600" b="0" strike="noStrike" cap="all" spc="-1">
                <a:solidFill>
                  <a:srgbClr val="3D566E"/>
                </a:solidFill>
                <a:latin typeface="Calibri"/>
              </a:rPr>
              <a:t>Finaliser son dossier et confirmer</a:t>
            </a:r>
            <a:r>
              <a:t/>
            </a:r>
            <a:br/>
            <a:r>
              <a:rPr lang="fr-FR" sz="2600" b="0" strike="noStrike" cap="all" spc="-1">
                <a:solidFill>
                  <a:srgbClr val="3D566E"/>
                </a:solidFill>
                <a:latin typeface="Calibri"/>
              </a:rPr>
              <a:t> ses vœux  </a:t>
            </a:r>
            <a:endParaRPr lang="fr-FR" sz="2600" b="0" strike="noStrike" spc="-1">
              <a:solidFill>
                <a:srgbClr val="000000"/>
              </a:solidFill>
              <a:latin typeface="Calibri"/>
            </a:endParaRPr>
          </a:p>
        </p:txBody>
      </p:sp>
      <p:sp>
        <p:nvSpPr>
          <p:cNvPr id="187" name="TextShape 2"/>
          <p:cNvSpPr txBox="1"/>
          <p:nvPr/>
        </p:nvSpPr>
        <p:spPr>
          <a:xfrm>
            <a:off x="487440" y="1303560"/>
            <a:ext cx="8159400" cy="4598640"/>
          </a:xfrm>
          <a:prstGeom prst="rect">
            <a:avLst/>
          </a:prstGeom>
          <a:noFill/>
          <a:ln>
            <a:noFill/>
          </a:ln>
        </p:spPr>
        <p:txBody>
          <a:bodyPr>
            <a:normAutofit lnSpcReduction="10000"/>
          </a:bodyPr>
          <a:lstStyle/>
          <a:p>
            <a:pPr algn="just">
              <a:lnSpc>
                <a:spcPct val="100000"/>
              </a:lnSpc>
              <a:spcBef>
                <a:spcPts val="400"/>
              </a:spcBef>
            </a:pPr>
            <a:endParaRPr lang="fr-FR" sz="3200" b="0" strike="noStrike" spc="-1">
              <a:solidFill>
                <a:srgbClr val="000000"/>
              </a:solidFill>
              <a:latin typeface="Calibri"/>
            </a:endParaRPr>
          </a:p>
          <a:p>
            <a:pPr algn="just">
              <a:lnSpc>
                <a:spcPct val="100000"/>
              </a:lnSpc>
              <a:spcBef>
                <a:spcPts val="400"/>
              </a:spcBef>
            </a:pPr>
            <a:r>
              <a:rPr lang="fr-FR" sz="2000" b="1" strike="noStrike" spc="-1">
                <a:solidFill>
                  <a:srgbClr val="000000"/>
                </a:solidFill>
                <a:latin typeface="Calibri"/>
              </a:rPr>
              <a:t>Pour que les vœux saisis deviennent définitifs sur Parcoursup, les lycéens doivent obligatoirement :</a:t>
            </a:r>
            <a:endParaRPr lang="fr-FR" sz="2000" b="0" strike="noStrike" spc="-1">
              <a:solidFill>
                <a:srgbClr val="000000"/>
              </a:solidFill>
              <a:latin typeface="Calibri"/>
            </a:endParaRPr>
          </a:p>
          <a:p>
            <a:pPr>
              <a:lnSpc>
                <a:spcPct val="100000"/>
              </a:lnSpc>
              <a:spcBef>
                <a:spcPts val="400"/>
              </a:spcBef>
            </a:pPr>
            <a:endParaRPr lang="fr-FR" sz="2000" b="0" strike="noStrike" spc="-1">
              <a:solidFill>
                <a:srgbClr val="000000"/>
              </a:solidFill>
              <a:latin typeface="Calibri"/>
            </a:endParaRPr>
          </a:p>
          <a:p>
            <a:pPr marL="343080" indent="-342720">
              <a:lnSpc>
                <a:spcPct val="100000"/>
              </a:lnSpc>
              <a:spcBef>
                <a:spcPts val="400"/>
              </a:spcBef>
              <a:buClr>
                <a:srgbClr val="FF0000"/>
              </a:buClr>
              <a:buFont typeface="Arial"/>
              <a:buChar char="•"/>
            </a:pPr>
            <a:r>
              <a:rPr lang="fr-FR" sz="2000" b="1" strike="noStrike" spc="-1">
                <a:solidFill>
                  <a:srgbClr val="F28E65"/>
                </a:solidFill>
                <a:latin typeface="Calibri"/>
              </a:rPr>
              <a:t>Compléter leur dossier : </a:t>
            </a:r>
            <a:r>
              <a:rPr lang="fr-FR" sz="2000" b="0" strike="noStrike" spc="-1">
                <a:solidFill>
                  <a:srgbClr val="3D566E"/>
                </a:solidFill>
                <a:latin typeface="Calibri"/>
              </a:rPr>
              <a:t>saisie du projet de formation motivé pour chaque vœu formulé, de la rubrique « préférence et autres projets » et des éventuelles pièces complémentaires demandées par certaines formations </a:t>
            </a:r>
            <a:endParaRPr lang="fr-FR" sz="2000" b="0" strike="noStrike" spc="-1">
              <a:solidFill>
                <a:srgbClr val="000000"/>
              </a:solidFill>
              <a:latin typeface="Calibri"/>
            </a:endParaRPr>
          </a:p>
          <a:p>
            <a:pPr marL="343080" indent="-342720">
              <a:lnSpc>
                <a:spcPct val="100000"/>
              </a:lnSpc>
              <a:spcBef>
                <a:spcPts val="400"/>
              </a:spcBef>
              <a:buClr>
                <a:srgbClr val="FF0000"/>
              </a:buClr>
              <a:buFont typeface="Arial"/>
              <a:buChar char="•"/>
            </a:pPr>
            <a:r>
              <a:rPr lang="fr-FR" sz="2000" b="1" strike="noStrike" spc="-1">
                <a:solidFill>
                  <a:srgbClr val="F28E65"/>
                </a:solidFill>
                <a:latin typeface="Calibri"/>
              </a:rPr>
              <a:t>Confirmer chacun de leurs vœux</a:t>
            </a:r>
            <a:endParaRPr lang="fr-FR" sz="2000" b="0" strike="noStrike" spc="-1">
              <a:solidFill>
                <a:srgbClr val="000000"/>
              </a:solidFill>
              <a:latin typeface="Calibri"/>
            </a:endParaRPr>
          </a:p>
          <a:p>
            <a:pPr>
              <a:lnSpc>
                <a:spcPct val="100000"/>
              </a:lnSpc>
              <a:spcBef>
                <a:spcPts val="621"/>
              </a:spcBef>
            </a:pPr>
            <a:r>
              <a:rPr lang="fr-FR" sz="3100" b="0" strike="noStrike" spc="-1">
                <a:solidFill>
                  <a:srgbClr val="000000"/>
                </a:solidFill>
                <a:latin typeface="Calibri"/>
              </a:rPr>
              <a:t> </a:t>
            </a:r>
          </a:p>
          <a:p>
            <a:pPr>
              <a:lnSpc>
                <a:spcPct val="100000"/>
              </a:lnSpc>
              <a:spcBef>
                <a:spcPts val="1120"/>
              </a:spcBef>
            </a:pPr>
            <a:r>
              <a:rPr lang="fr-FR" sz="5600" b="0" strike="noStrike" spc="-1">
                <a:solidFill>
                  <a:srgbClr val="000000"/>
                </a:solidFill>
                <a:latin typeface="Calibri"/>
              </a:rPr>
              <a:t>               </a:t>
            </a:r>
          </a:p>
        </p:txBody>
      </p:sp>
      <p:sp>
        <p:nvSpPr>
          <p:cNvPr id="188" name="CustomShape 3"/>
          <p:cNvSpPr/>
          <p:nvPr/>
        </p:nvSpPr>
        <p:spPr>
          <a:xfrm>
            <a:off x="285840" y="4929120"/>
            <a:ext cx="8603640" cy="935640"/>
          </a:xfrm>
          <a:prstGeom prst="roundRect">
            <a:avLst>
              <a:gd name="adj" fmla="val 16667"/>
            </a:avLst>
          </a:prstGeom>
          <a:solidFill>
            <a:srgbClr val="3D566E"/>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2000" b="1" strike="noStrike" spc="-1">
                <a:solidFill>
                  <a:srgbClr val="FFFFFF"/>
                </a:solidFill>
                <a:latin typeface="Calibri"/>
              </a:rPr>
              <a:t>Si un vœu n’est pas confirmé avant le 8 avril 2021 (23h59- heure de Paris), </a:t>
            </a:r>
            <a:endParaRPr lang="fr-FR" sz="2000" b="0" strike="noStrike" spc="-1">
              <a:latin typeface="Arial"/>
            </a:endParaRPr>
          </a:p>
          <a:p>
            <a:pPr algn="ctr">
              <a:lnSpc>
                <a:spcPct val="100000"/>
              </a:lnSpc>
            </a:pPr>
            <a:r>
              <a:rPr lang="fr-FR" sz="2000" b="1" strike="noStrike" spc="-1">
                <a:solidFill>
                  <a:srgbClr val="FFFFFF"/>
                </a:solidFill>
                <a:latin typeface="Calibri"/>
              </a:rPr>
              <a:t>le vœu ne sera pas examiné par la formation</a:t>
            </a:r>
            <a:endParaRPr lang="fr-FR" sz="2000" b="0" strike="noStrike" spc="-1">
              <a:latin typeface="Arial"/>
            </a:endParaRPr>
          </a:p>
        </p:txBody>
      </p:sp>
      <p:sp>
        <p:nvSpPr>
          <p:cNvPr id="189" name="CustomShape 4"/>
          <p:cNvSpPr/>
          <p:nvPr/>
        </p:nvSpPr>
        <p:spPr>
          <a:xfrm rot="607200">
            <a:off x="7121160" y="33048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Jusqu’au </a:t>
            </a:r>
            <a:endParaRPr lang="fr-FR" sz="1600" b="0" strike="noStrike" spc="-1">
              <a:latin typeface="Arial"/>
            </a:endParaRPr>
          </a:p>
          <a:p>
            <a:pPr algn="ctr">
              <a:lnSpc>
                <a:spcPct val="100000"/>
              </a:lnSpc>
            </a:pPr>
            <a:r>
              <a:rPr lang="fr-FR" sz="1600" b="1" strike="noStrike" spc="-1">
                <a:solidFill>
                  <a:srgbClr val="FFFFFF"/>
                </a:solidFill>
                <a:latin typeface="Calibri"/>
              </a:rPr>
              <a:t>8 avril inclus</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26600" y="1406160"/>
            <a:ext cx="8423640" cy="4598640"/>
          </a:xfrm>
          <a:prstGeom prst="rect">
            <a:avLst/>
          </a:prstGeom>
          <a:noFill/>
          <a:ln>
            <a:noFill/>
          </a:ln>
        </p:spPr>
        <p:txBody>
          <a:bodyPr>
            <a:normAutofit/>
          </a:bodyPr>
          <a:lstStyle/>
          <a:p>
            <a:pPr marL="343080" indent="-342720" algn="just">
              <a:lnSpc>
                <a:spcPct val="100000"/>
              </a:lnSpc>
              <a:spcBef>
                <a:spcPts val="400"/>
              </a:spcBef>
              <a:buClr>
                <a:srgbClr val="FF0000"/>
              </a:buClr>
              <a:buFont typeface="Arial"/>
              <a:buChar char="•"/>
            </a:pPr>
            <a:r>
              <a:rPr lang="fr-FR" sz="2000" b="0" strike="noStrike" spc="-1">
                <a:solidFill>
                  <a:srgbClr val="3D566E"/>
                </a:solidFill>
                <a:latin typeface="Calibri"/>
              </a:rPr>
              <a:t>Le 2ème conseil de classe examine les vœux de chaque élève</a:t>
            </a:r>
            <a:endParaRPr lang="fr-FR" sz="2000" b="0" strike="noStrike" spc="-1">
              <a:solidFill>
                <a:srgbClr val="000000"/>
              </a:solidFill>
              <a:latin typeface="Calibri"/>
            </a:endParaRPr>
          </a:p>
          <a:p>
            <a:pPr algn="just">
              <a:lnSpc>
                <a:spcPct val="100000"/>
              </a:lnSpc>
              <a:spcBef>
                <a:spcPts val="400"/>
              </a:spcBef>
            </a:pPr>
            <a:endParaRPr lang="fr-FR" sz="2000" b="0" strike="noStrike" spc="-1">
              <a:solidFill>
                <a:srgbClr val="000000"/>
              </a:solidFill>
              <a:latin typeface="Calibri"/>
            </a:endParaRPr>
          </a:p>
          <a:p>
            <a:pPr marL="343080" indent="-342720" algn="just">
              <a:lnSpc>
                <a:spcPct val="100000"/>
              </a:lnSpc>
              <a:spcBef>
                <a:spcPts val="400"/>
              </a:spcBef>
              <a:buClr>
                <a:srgbClr val="FF0000"/>
              </a:buClr>
              <a:buFont typeface="Arial"/>
              <a:buChar char="•"/>
            </a:pPr>
            <a:r>
              <a:rPr lang="fr-FR" sz="2000" b="0" strike="noStrike" spc="-1">
                <a:solidFill>
                  <a:srgbClr val="3D566E"/>
                </a:solidFill>
                <a:latin typeface="Calibri"/>
              </a:rPr>
              <a:t> Pour chaque vœu saisi par l’élève, via la </a:t>
            </a:r>
            <a:r>
              <a:rPr lang="fr-FR" sz="2000" b="1" strike="noStrike" spc="-1">
                <a:solidFill>
                  <a:srgbClr val="F28E65"/>
                </a:solidFill>
                <a:latin typeface="Calibri"/>
              </a:rPr>
              <a:t>fiche Avenir </a:t>
            </a:r>
            <a:r>
              <a:rPr lang="fr-FR" sz="2000" b="0" strike="noStrike" spc="-1">
                <a:solidFill>
                  <a:srgbClr val="3D566E"/>
                </a:solidFill>
                <a:latin typeface="Calibri"/>
              </a:rPr>
              <a:t>transmise par la plateforme à chaque formation choisie par l’élève : </a:t>
            </a:r>
            <a:endParaRPr lang="fr-FR" sz="2000" b="0" strike="noStrike" spc="-1">
              <a:solidFill>
                <a:srgbClr val="000000"/>
              </a:solidFill>
              <a:latin typeface="Calibri"/>
            </a:endParaRPr>
          </a:p>
          <a:p>
            <a:pPr marL="743040" lvl="1" indent="-285480" algn="just">
              <a:lnSpc>
                <a:spcPct val="100000"/>
              </a:lnSpc>
              <a:spcBef>
                <a:spcPts val="400"/>
              </a:spcBef>
              <a:buClr>
                <a:srgbClr val="000000"/>
              </a:buClr>
              <a:buFont typeface="Arial"/>
              <a:buChar char="•"/>
            </a:pPr>
            <a:r>
              <a:rPr lang="fr-FR" sz="2000" b="0" strike="noStrike" spc="-1">
                <a:solidFill>
                  <a:srgbClr val="3D566E"/>
                </a:solidFill>
                <a:latin typeface="Calibri"/>
              </a:rPr>
              <a:t>le professeur principal donne un avis sur ses compétences transversales</a:t>
            </a:r>
            <a:endParaRPr lang="fr-FR" sz="2000" b="0" strike="noStrike" spc="-1">
              <a:solidFill>
                <a:srgbClr val="000000"/>
              </a:solidFill>
              <a:latin typeface="Calibri"/>
            </a:endParaRPr>
          </a:p>
          <a:p>
            <a:pPr marL="743040" lvl="1" indent="-285480" algn="just">
              <a:lnSpc>
                <a:spcPct val="100000"/>
              </a:lnSpc>
              <a:spcBef>
                <a:spcPts val="400"/>
              </a:spcBef>
              <a:buClr>
                <a:srgbClr val="000000"/>
              </a:buClr>
              <a:buFont typeface="Arial"/>
              <a:buChar char="•"/>
            </a:pPr>
            <a:r>
              <a:rPr lang="fr-FR" sz="2000" b="0" strike="noStrike" spc="-1">
                <a:solidFill>
                  <a:srgbClr val="3D566E"/>
                </a:solidFill>
                <a:latin typeface="Calibri"/>
              </a:rPr>
              <a:t>le proviseur donne un avis sur la capacité à réussir de l'élève</a:t>
            </a:r>
            <a:endParaRPr lang="fr-FR" sz="2000" b="0" strike="noStrike" spc="-1">
              <a:solidFill>
                <a:srgbClr val="000000"/>
              </a:solidFill>
              <a:latin typeface="Calibri"/>
            </a:endParaRPr>
          </a:p>
          <a:p>
            <a:endParaRPr lang="fr-FR" sz="2000" b="0" strike="noStrike" spc="-1">
              <a:solidFill>
                <a:srgbClr val="000000"/>
              </a:solidFill>
              <a:latin typeface="Calibri"/>
            </a:endParaRPr>
          </a:p>
          <a:p>
            <a:pPr marL="343080" indent="-342720" algn="just">
              <a:lnSpc>
                <a:spcPct val="100000"/>
              </a:lnSpc>
              <a:spcBef>
                <a:spcPts val="400"/>
              </a:spcBef>
              <a:buClr>
                <a:srgbClr val="FF0000"/>
              </a:buClr>
              <a:buFont typeface="Arial"/>
              <a:buChar char="•"/>
            </a:pPr>
            <a:r>
              <a:rPr lang="fr-FR" sz="2000" b="0" strike="noStrike" spc="-1">
                <a:solidFill>
                  <a:srgbClr val="3D566E"/>
                </a:solidFill>
                <a:latin typeface="Calibri"/>
              </a:rPr>
              <a:t>La fiche Avenir associée à chaque vœu est consultable par le lycéen dans son dossier à partir </a:t>
            </a:r>
            <a:r>
              <a:rPr lang="fr-FR" sz="2000" b="1" strike="noStrike" spc="-1">
                <a:solidFill>
                  <a:srgbClr val="3D566E"/>
                </a:solidFill>
                <a:latin typeface="Calibri"/>
              </a:rPr>
              <a:t>du 27 mai 2021</a:t>
            </a:r>
            <a:endParaRPr lang="fr-FR" sz="2000" b="0" strike="noStrike" spc="-1">
              <a:solidFill>
                <a:srgbClr val="000000"/>
              </a:solidFill>
              <a:latin typeface="Calibri"/>
            </a:endParaRPr>
          </a:p>
          <a:p>
            <a:pPr>
              <a:lnSpc>
                <a:spcPct val="100000"/>
              </a:lnSpc>
              <a:spcBef>
                <a:spcPts val="1120"/>
              </a:spcBef>
            </a:pPr>
            <a:r>
              <a:rPr lang="fr-FR" sz="5600" b="0" strike="noStrike" spc="-1">
                <a:solidFill>
                  <a:srgbClr val="000000"/>
                </a:solidFill>
                <a:latin typeface="Calibri"/>
              </a:rPr>
              <a:t>              </a:t>
            </a:r>
          </a:p>
        </p:txBody>
      </p:sp>
      <p:sp>
        <p:nvSpPr>
          <p:cNvPr id="191" name="CustomShape 2"/>
          <p:cNvSpPr/>
          <p:nvPr/>
        </p:nvSpPr>
        <p:spPr>
          <a:xfrm>
            <a:off x="426600" y="4948920"/>
            <a:ext cx="8315640" cy="1480320"/>
          </a:xfrm>
          <a:prstGeom prst="roundRect">
            <a:avLst>
              <a:gd name="adj" fmla="val 16667"/>
            </a:avLst>
          </a:prstGeom>
          <a:solidFill>
            <a:srgbClr val="3D566E"/>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fr-FR" sz="1600" b="1" strike="noStrike" spc="-1">
                <a:solidFill>
                  <a:srgbClr val="FFFFFF"/>
                </a:solidFill>
                <a:latin typeface="Calibri"/>
              </a:rPr>
              <a:t>La fiche Avenir comprend pour chaque vœu :</a:t>
            </a:r>
            <a:endParaRPr lang="fr-FR" sz="1600" b="0" strike="noStrike" spc="-1">
              <a:latin typeface="Arial"/>
            </a:endParaRPr>
          </a:p>
          <a:p>
            <a:pPr marL="285840" indent="-285480">
              <a:lnSpc>
                <a:spcPct val="100000"/>
              </a:lnSpc>
              <a:buClr>
                <a:srgbClr val="FFFFFF"/>
              </a:buClr>
              <a:buFont typeface="Arial"/>
              <a:buChar char="•"/>
            </a:pPr>
            <a:r>
              <a:rPr lang="fr-FR" sz="1600" b="0" strike="noStrike" spc="-1">
                <a:solidFill>
                  <a:srgbClr val="FFFFFF"/>
                </a:solidFill>
                <a:latin typeface="Calibri"/>
              </a:rPr>
              <a:t>les notes de l’élève (moyennes de terminale, appréciation des professeurs par discipline, positionnement dans la classe)</a:t>
            </a:r>
            <a:endParaRPr lang="fr-FR" sz="1600" b="0" strike="noStrike" spc="-1">
              <a:latin typeface="Arial"/>
            </a:endParaRPr>
          </a:p>
          <a:p>
            <a:pPr marL="285840" indent="-285480">
              <a:lnSpc>
                <a:spcPct val="100000"/>
              </a:lnSpc>
              <a:buClr>
                <a:srgbClr val="FFFFFF"/>
              </a:buClr>
              <a:buFont typeface="Arial"/>
              <a:buChar char="•"/>
            </a:pPr>
            <a:r>
              <a:rPr lang="fr-FR" sz="1600" b="0" strike="noStrike" spc="-1">
                <a:solidFill>
                  <a:srgbClr val="FFFFFF"/>
                </a:solidFill>
                <a:latin typeface="Calibri"/>
              </a:rPr>
              <a:t>Les appréciations complémentaires du professeur principal</a:t>
            </a:r>
            <a:endParaRPr lang="fr-FR" sz="1600" b="0" strike="noStrike" spc="-1">
              <a:latin typeface="Arial"/>
            </a:endParaRPr>
          </a:p>
          <a:p>
            <a:pPr marL="285840" indent="-285480">
              <a:lnSpc>
                <a:spcPct val="100000"/>
              </a:lnSpc>
              <a:buClr>
                <a:srgbClr val="FFFFFF"/>
              </a:buClr>
              <a:buFont typeface="Arial"/>
              <a:buChar char="•"/>
            </a:pPr>
            <a:r>
              <a:rPr lang="fr-FR" sz="1600" b="0" strike="noStrike" spc="-1">
                <a:solidFill>
                  <a:srgbClr val="FFFFFF"/>
                </a:solidFill>
                <a:latin typeface="Calibri"/>
              </a:rPr>
              <a:t>l’avis du chef d’établissement</a:t>
            </a:r>
            <a:endParaRPr lang="fr-FR" sz="1600" b="0" strike="noStrike" spc="-1">
              <a:latin typeface="Arial"/>
            </a:endParaRPr>
          </a:p>
        </p:txBody>
      </p:sp>
      <p:sp>
        <p:nvSpPr>
          <p:cNvPr id="192" name="TextShape 3"/>
          <p:cNvSpPr txBox="1"/>
          <p:nvPr/>
        </p:nvSpPr>
        <p:spPr>
          <a:xfrm>
            <a:off x="426600" y="285840"/>
            <a:ext cx="8159400" cy="642600"/>
          </a:xfrm>
          <a:prstGeom prst="rect">
            <a:avLst/>
          </a:prstGeom>
          <a:noFill/>
          <a:ln>
            <a:solidFill>
              <a:srgbClr val="FF0000"/>
            </a:solidFill>
          </a:ln>
        </p:spPr>
        <p:txBody>
          <a:bodyPr anchor="ctr">
            <a:normAutofit/>
          </a:bodyPr>
          <a:lstStyle/>
          <a:p>
            <a:pPr algn="ctr">
              <a:lnSpc>
                <a:spcPct val="100000"/>
              </a:lnSpc>
            </a:pPr>
            <a:r>
              <a:rPr lang="fr-FR" sz="2600" b="0" strike="noStrike" cap="all" spc="-1">
                <a:solidFill>
                  <a:srgbClr val="3D566E"/>
                </a:solidFill>
                <a:latin typeface="Calibri"/>
              </a:rPr>
              <a:t>L’examen du conseil de classe et la fiche avenir  </a:t>
            </a:r>
            <a:endParaRPr lang="fr-FR" sz="2600" b="0" strike="noStrike" spc="-1">
              <a:solidFill>
                <a:srgbClr val="000000"/>
              </a:solidFill>
              <a:latin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 4"/>
          <p:cNvPicPr/>
          <p:nvPr/>
        </p:nvPicPr>
        <p:blipFill>
          <a:blip r:embed="rId2" cstate="print"/>
          <a:stretch/>
        </p:blipFill>
        <p:spPr>
          <a:xfrm>
            <a:off x="379440" y="327960"/>
            <a:ext cx="2184120" cy="1130040"/>
          </a:xfrm>
          <a:prstGeom prst="rect">
            <a:avLst/>
          </a:prstGeom>
          <a:ln>
            <a:noFill/>
          </a:ln>
        </p:spPr>
      </p:pic>
      <p:sp>
        <p:nvSpPr>
          <p:cNvPr id="131" name="CustomShape 1"/>
          <p:cNvSpPr/>
          <p:nvPr/>
        </p:nvSpPr>
        <p:spPr>
          <a:xfrm>
            <a:off x="279360" y="1107000"/>
            <a:ext cx="8591040" cy="99036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fr-FR" sz="2800" b="1" strike="noStrike" spc="-1">
                <a:solidFill>
                  <a:srgbClr val="002060"/>
                </a:solidFill>
                <a:latin typeface="Calibri"/>
                <a:ea typeface="ＭＳ Ｐゴシック"/>
              </a:rPr>
              <a:t>PSYCHOLOGUE DE L’EDUCATION NATIONALE</a:t>
            </a:r>
            <a:endParaRPr lang="fr-FR" sz="2800" b="0" strike="noStrike" spc="-1">
              <a:latin typeface="Arial"/>
            </a:endParaRPr>
          </a:p>
        </p:txBody>
      </p:sp>
      <p:sp>
        <p:nvSpPr>
          <p:cNvPr id="132" name="CustomShape 2"/>
          <p:cNvSpPr/>
          <p:nvPr/>
        </p:nvSpPr>
        <p:spPr>
          <a:xfrm>
            <a:off x="857160" y="2643120"/>
            <a:ext cx="3580920" cy="1753920"/>
          </a:xfrm>
          <a:prstGeom prst="rect">
            <a:avLst/>
          </a:prstGeom>
          <a:noFill/>
          <a:ln w="28440">
            <a:solidFill>
              <a:schemeClr val="accent2">
                <a:lumMod val="60000"/>
                <a:lumOff val="40000"/>
              </a:schemeClr>
            </a:solidFill>
            <a:round/>
          </a:ln>
        </p:spPr>
        <p:style>
          <a:lnRef idx="0">
            <a:scrgbClr r="0" g="0" b="0"/>
          </a:lnRef>
          <a:fillRef idx="0">
            <a:scrgbClr r="0" g="0" b="0"/>
          </a:fillRef>
          <a:effectRef idx="0">
            <a:scrgbClr r="0" g="0" b="0"/>
          </a:effectRef>
          <a:fontRef idx="minor"/>
        </p:style>
        <p:txBody>
          <a:bodyPr>
            <a:normAutofit/>
          </a:bodyPr>
          <a:lstStyle/>
          <a:p>
            <a:pPr algn="ctr">
              <a:lnSpc>
                <a:spcPct val="80000"/>
              </a:lnSpc>
              <a:spcBef>
                <a:spcPts val="79"/>
              </a:spcBef>
            </a:pPr>
            <a:endParaRPr lang="fr-FR" sz="1800" b="0" strike="noStrike" spc="-1">
              <a:latin typeface="Arial"/>
            </a:endParaRPr>
          </a:p>
          <a:p>
            <a:pPr algn="ctr">
              <a:lnSpc>
                <a:spcPct val="80000"/>
              </a:lnSpc>
              <a:spcBef>
                <a:spcPts val="360"/>
              </a:spcBef>
            </a:pPr>
            <a:r>
              <a:rPr lang="fr-FR" sz="1800" b="1" u="sng" strike="noStrike" spc="-1">
                <a:solidFill>
                  <a:srgbClr val="953735"/>
                </a:solidFill>
                <a:uFillTx/>
                <a:latin typeface="Calibri"/>
                <a:ea typeface="ＭＳ Ｐゴシック"/>
              </a:rPr>
              <a:t>CIO de Ste Geneviève des bois</a:t>
            </a:r>
            <a:endParaRPr lang="fr-FR" sz="1800" b="0" strike="noStrike" spc="-1">
              <a:latin typeface="Arial"/>
            </a:endParaRPr>
          </a:p>
          <a:p>
            <a:pPr algn="ctr">
              <a:lnSpc>
                <a:spcPct val="80000"/>
              </a:lnSpc>
              <a:spcBef>
                <a:spcPts val="360"/>
              </a:spcBef>
            </a:pPr>
            <a:endParaRPr lang="fr-FR" sz="1800" b="0" strike="noStrike" spc="-1">
              <a:latin typeface="Arial"/>
            </a:endParaRPr>
          </a:p>
          <a:p>
            <a:pPr algn="ctr">
              <a:lnSpc>
                <a:spcPct val="80000"/>
              </a:lnSpc>
              <a:spcBef>
                <a:spcPts val="360"/>
              </a:spcBef>
            </a:pPr>
            <a:r>
              <a:rPr lang="fr-FR" sz="1800" b="0" strike="noStrike" spc="-1">
                <a:solidFill>
                  <a:srgbClr val="953735"/>
                </a:solidFill>
                <a:latin typeface="Calibri"/>
                <a:ea typeface="ＭＳ Ｐゴシック"/>
              </a:rPr>
              <a:t>Rue de la Boële</a:t>
            </a:r>
            <a:endParaRPr lang="fr-FR" sz="1800" b="0" strike="noStrike" spc="-1">
              <a:latin typeface="Arial"/>
            </a:endParaRPr>
          </a:p>
          <a:p>
            <a:pPr algn="ctr">
              <a:lnSpc>
                <a:spcPct val="80000"/>
              </a:lnSpc>
              <a:spcBef>
                <a:spcPts val="360"/>
              </a:spcBef>
            </a:pPr>
            <a:r>
              <a:rPr lang="fr-FR" sz="1800" b="0" strike="noStrike" spc="-1">
                <a:solidFill>
                  <a:srgbClr val="953735"/>
                </a:solidFill>
                <a:latin typeface="Calibri"/>
                <a:ea typeface="ＭＳ Ｐゴシック"/>
              </a:rPr>
              <a:t>91700 Ste Geneviève des bois</a:t>
            </a:r>
            <a:endParaRPr lang="fr-FR" sz="1800" b="0" strike="noStrike" spc="-1">
              <a:latin typeface="Arial"/>
            </a:endParaRPr>
          </a:p>
          <a:p>
            <a:pPr algn="ctr">
              <a:lnSpc>
                <a:spcPct val="80000"/>
              </a:lnSpc>
              <a:spcBef>
                <a:spcPts val="360"/>
              </a:spcBef>
            </a:pPr>
            <a:r>
              <a:rPr lang="fr-FR" sz="1800" b="0" strike="noStrike" spc="-1">
                <a:solidFill>
                  <a:srgbClr val="953735"/>
                </a:solidFill>
                <a:latin typeface="Calibri"/>
                <a:ea typeface="ＭＳ Ｐゴシック"/>
              </a:rPr>
              <a:t>Tél. : 01 69 51 78 13</a:t>
            </a:r>
            <a:endParaRPr lang="fr-FR" sz="1800" b="0" strike="noStrike" spc="-1">
              <a:latin typeface="Arial"/>
            </a:endParaRPr>
          </a:p>
          <a:p>
            <a:pPr algn="ctr">
              <a:lnSpc>
                <a:spcPct val="80000"/>
              </a:lnSpc>
              <a:spcBef>
                <a:spcPts val="300"/>
              </a:spcBef>
            </a:pPr>
            <a:endParaRPr lang="fr-FR" sz="1800" b="0" strike="noStrike" spc="-1">
              <a:latin typeface="Arial"/>
            </a:endParaRPr>
          </a:p>
        </p:txBody>
      </p:sp>
      <p:sp>
        <p:nvSpPr>
          <p:cNvPr id="133" name="CustomShape 3"/>
          <p:cNvSpPr/>
          <p:nvPr/>
        </p:nvSpPr>
        <p:spPr>
          <a:xfrm>
            <a:off x="4964040" y="2643120"/>
            <a:ext cx="3725640" cy="1736280"/>
          </a:xfrm>
          <a:prstGeom prst="rect">
            <a:avLst/>
          </a:prstGeom>
          <a:noFill/>
          <a:ln w="28440">
            <a:solidFill>
              <a:schemeClr val="accent2">
                <a:lumMod val="60000"/>
                <a:lumOff val="40000"/>
              </a:schemeClr>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u="sng" strike="noStrike" spc="-1">
                <a:solidFill>
                  <a:srgbClr val="953735"/>
                </a:solidFill>
                <a:uFillTx/>
                <a:latin typeface="Calibri"/>
              </a:rPr>
              <a:t>Permanences au lycée Langevin</a:t>
            </a:r>
            <a:r>
              <a:rPr lang="fr-FR" sz="1800" b="0" strike="noStrike" spc="-1">
                <a:solidFill>
                  <a:srgbClr val="953735"/>
                </a:solidFill>
                <a:latin typeface="Calibri"/>
              </a:rPr>
              <a:t>:</a:t>
            </a:r>
            <a:endParaRPr lang="fr-FR" sz="1800" b="0" strike="noStrike" spc="-1">
              <a:latin typeface="Arial"/>
            </a:endParaRPr>
          </a:p>
          <a:p>
            <a:pPr>
              <a:lnSpc>
                <a:spcPct val="100000"/>
              </a:lnSpc>
            </a:pPr>
            <a:endParaRPr lang="fr-FR" sz="1800" b="0" strike="noStrike" spc="-1">
              <a:latin typeface="Arial"/>
            </a:endParaRPr>
          </a:p>
          <a:p>
            <a:pPr indent="-216000">
              <a:lnSpc>
                <a:spcPct val="100000"/>
              </a:lnSpc>
              <a:buClr>
                <a:srgbClr val="953735"/>
              </a:buClr>
              <a:buFont typeface="Arial"/>
              <a:buChar char="•"/>
            </a:pPr>
            <a:r>
              <a:rPr lang="fr-FR" sz="1800" b="1" strike="noStrike" spc="-1">
                <a:solidFill>
                  <a:srgbClr val="953735"/>
                </a:solidFill>
                <a:latin typeface="Calibri"/>
              </a:rPr>
              <a:t> Lundi</a:t>
            </a:r>
            <a:r>
              <a:rPr lang="fr-FR" sz="1800" b="0" strike="noStrike" spc="-1">
                <a:solidFill>
                  <a:srgbClr val="953735"/>
                </a:solidFill>
                <a:latin typeface="Calibri"/>
              </a:rPr>
              <a:t> matin</a:t>
            </a:r>
            <a:endParaRPr lang="fr-FR" sz="1800" b="0" strike="noStrike" spc="-1">
              <a:latin typeface="Arial"/>
            </a:endParaRPr>
          </a:p>
          <a:p>
            <a:pPr indent="-216000">
              <a:lnSpc>
                <a:spcPct val="100000"/>
              </a:lnSpc>
              <a:buClr>
                <a:srgbClr val="953735"/>
              </a:buClr>
              <a:buFont typeface="Arial"/>
              <a:buChar char="•"/>
            </a:pPr>
            <a:r>
              <a:rPr lang="fr-FR" sz="1800" b="1" strike="noStrike" spc="-1">
                <a:solidFill>
                  <a:srgbClr val="953735"/>
                </a:solidFill>
                <a:latin typeface="Calibri"/>
              </a:rPr>
              <a:t> Vendredi</a:t>
            </a:r>
            <a:r>
              <a:rPr lang="fr-FR" sz="1800" b="0" strike="noStrike" spc="-1">
                <a:solidFill>
                  <a:srgbClr val="953735"/>
                </a:solidFill>
                <a:latin typeface="Calibri"/>
              </a:rPr>
              <a:t> après-midi (ponctuellement)</a:t>
            </a:r>
            <a:endParaRPr lang="fr-FR" sz="1800" b="0" strike="noStrike" spc="-1">
              <a:latin typeface="Arial"/>
            </a:endParaRPr>
          </a:p>
          <a:p>
            <a:pPr>
              <a:lnSpc>
                <a:spcPct val="100000"/>
              </a:lnSpc>
            </a:pPr>
            <a:endParaRPr lang="fr-FR" sz="1800" b="0" strike="noStrike" spc="-1">
              <a:latin typeface="Arial"/>
            </a:endParaRPr>
          </a:p>
        </p:txBody>
      </p:sp>
      <p:sp>
        <p:nvSpPr>
          <p:cNvPr id="134" name="CustomShape 4"/>
          <p:cNvSpPr/>
          <p:nvPr/>
        </p:nvSpPr>
        <p:spPr>
          <a:xfrm>
            <a:off x="2370240" y="2097360"/>
            <a:ext cx="457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strike="noStrike" spc="-1">
                <a:solidFill>
                  <a:srgbClr val="953735"/>
                </a:solidFill>
                <a:latin typeface="Arial"/>
                <a:ea typeface="ＭＳ Ｐゴシック"/>
              </a:rPr>
              <a:t>Mme Odile</a:t>
            </a:r>
            <a:r>
              <a:rPr lang="fr-FR" sz="1800" b="1" strike="noStrike" spc="-1">
                <a:solidFill>
                  <a:srgbClr val="953735"/>
                </a:solidFill>
                <a:latin typeface="Arial"/>
                <a:ea typeface="ＭＳ Ｐゴシック"/>
              </a:rPr>
              <a:t> BICHAREL</a:t>
            </a:r>
            <a:endParaRPr lang="fr-FR" sz="1800" b="0" strike="noStrike" spc="-1">
              <a:latin typeface="Arial"/>
            </a:endParaRPr>
          </a:p>
        </p:txBody>
      </p:sp>
      <p:sp>
        <p:nvSpPr>
          <p:cNvPr id="135" name="CustomShape 5"/>
          <p:cNvSpPr/>
          <p:nvPr/>
        </p:nvSpPr>
        <p:spPr>
          <a:xfrm>
            <a:off x="928800" y="4500720"/>
            <a:ext cx="326664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i="1" strike="noStrike" spc="-1">
                <a:solidFill>
                  <a:srgbClr val="000000"/>
                </a:solidFill>
                <a:latin typeface="Arial"/>
                <a:ea typeface="ＭＳ Ｐゴシック"/>
              </a:rPr>
              <a:t>Du lundi au vendredi </a:t>
            </a:r>
            <a:endParaRPr lang="fr-FR" sz="1400" b="0" strike="noStrike" spc="-1">
              <a:latin typeface="Arial"/>
            </a:endParaRPr>
          </a:p>
          <a:p>
            <a:pPr algn="ctr">
              <a:lnSpc>
                <a:spcPct val="100000"/>
              </a:lnSpc>
            </a:pPr>
            <a:r>
              <a:rPr lang="fr-FR" sz="1400" b="0" i="1" strike="noStrike" spc="-1">
                <a:solidFill>
                  <a:srgbClr val="000000"/>
                </a:solidFill>
                <a:latin typeface="Arial"/>
                <a:ea typeface="ＭＳ Ｐゴシック"/>
              </a:rPr>
              <a:t>de 9h00 à 12h30 et de 13h30 à 17h00</a:t>
            </a:r>
            <a:endParaRPr lang="fr-FR" sz="1400" b="0" strike="noStrike" spc="-1">
              <a:latin typeface="Arial"/>
            </a:endParaRPr>
          </a:p>
          <a:p>
            <a:pPr algn="ctr">
              <a:lnSpc>
                <a:spcPct val="100000"/>
              </a:lnSpc>
            </a:pPr>
            <a:r>
              <a:rPr lang="fr-FR" sz="1400" b="1" i="1" strike="noStrike" spc="-1">
                <a:solidFill>
                  <a:srgbClr val="000000"/>
                </a:solidFill>
                <a:latin typeface="Arial"/>
                <a:ea typeface="ＭＳ Ｐゴシック"/>
              </a:rPr>
              <a:t>Samedi matin </a:t>
            </a:r>
            <a:r>
              <a:rPr lang="fr-FR" sz="1400" b="0" i="1" strike="noStrike" spc="-1">
                <a:solidFill>
                  <a:srgbClr val="000000"/>
                </a:solidFill>
                <a:latin typeface="Arial"/>
                <a:ea typeface="ＭＳ Ｐゴシック"/>
              </a:rPr>
              <a:t>de 9h00 à 12h00 (</a:t>
            </a:r>
            <a:r>
              <a:rPr lang="fr-FR" sz="1400" b="0" i="1" u="sng" strike="noStrike" spc="-1">
                <a:solidFill>
                  <a:srgbClr val="000000"/>
                </a:solidFill>
                <a:uFillTx/>
                <a:latin typeface="Arial"/>
                <a:ea typeface="ＭＳ Ｐゴシック"/>
              </a:rPr>
              <a:t>sur rdv uniquement</a:t>
            </a:r>
            <a:r>
              <a:rPr lang="fr-FR" sz="1400" b="0" i="1" strike="noStrike" spc="-1">
                <a:solidFill>
                  <a:srgbClr val="000000"/>
                </a:solidFill>
                <a:latin typeface="Arial"/>
                <a:ea typeface="ＭＳ Ｐゴシック"/>
              </a:rPr>
              <a:t>)</a:t>
            </a:r>
            <a:endParaRPr lang="fr-FR" sz="1400" b="0" strike="noStrike" spc="-1">
              <a:latin typeface="Arial"/>
            </a:endParaRPr>
          </a:p>
        </p:txBody>
      </p:sp>
      <p:sp>
        <p:nvSpPr>
          <p:cNvPr id="136" name="CustomShape 6"/>
          <p:cNvSpPr/>
          <p:nvPr/>
        </p:nvSpPr>
        <p:spPr>
          <a:xfrm>
            <a:off x="357120" y="5572080"/>
            <a:ext cx="4500360" cy="93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i="1" strike="noStrike" spc="-1">
                <a:solidFill>
                  <a:srgbClr val="000000"/>
                </a:solidFill>
                <a:latin typeface="Arial"/>
                <a:ea typeface="ＭＳ Ｐゴシック"/>
              </a:rPr>
              <a:t>Vacances scolaires CIO ouvert </a:t>
            </a:r>
            <a:endParaRPr lang="fr-FR" sz="1400" b="0" strike="noStrike" spc="-1">
              <a:latin typeface="Arial"/>
            </a:endParaRPr>
          </a:p>
          <a:p>
            <a:pPr algn="ctr">
              <a:lnSpc>
                <a:spcPct val="100000"/>
              </a:lnSpc>
            </a:pPr>
            <a:r>
              <a:rPr lang="fr-FR" sz="1400" b="1" i="1" strike="noStrike" spc="-1">
                <a:solidFill>
                  <a:srgbClr val="000000"/>
                </a:solidFill>
                <a:latin typeface="Arial"/>
                <a:ea typeface="ＭＳ Ｐゴシック"/>
              </a:rPr>
              <a:t>du lundi au vendredi </a:t>
            </a:r>
            <a:endParaRPr lang="fr-FR" sz="1400" b="0" strike="noStrike" spc="-1">
              <a:latin typeface="Arial"/>
            </a:endParaRPr>
          </a:p>
          <a:p>
            <a:pPr algn="ctr">
              <a:lnSpc>
                <a:spcPct val="100000"/>
              </a:lnSpc>
            </a:pPr>
            <a:r>
              <a:rPr lang="fr-FR" sz="1400" b="1" i="1" strike="noStrike" spc="-1">
                <a:solidFill>
                  <a:srgbClr val="000000"/>
                </a:solidFill>
                <a:latin typeface="Arial"/>
                <a:ea typeface="ＭＳ Ｐゴシック"/>
              </a:rPr>
              <a:t>de 9h00-12h30 à 13h30-17h00</a:t>
            </a:r>
            <a:endParaRPr lang="fr-FR" sz="1400" b="0" strike="noStrike" spc="-1">
              <a:latin typeface="Arial"/>
            </a:endParaRPr>
          </a:p>
          <a:p>
            <a:pPr>
              <a:lnSpc>
                <a:spcPct val="80000"/>
              </a:lnSpc>
              <a:spcBef>
                <a:spcPts val="281"/>
              </a:spcBef>
            </a:pPr>
            <a:r>
              <a:rPr lang="fr-FR" sz="1400" b="1" strike="noStrike" spc="-1">
                <a:solidFill>
                  <a:srgbClr val="FF0000"/>
                </a:solidFill>
                <a:latin typeface="Arial"/>
                <a:ea typeface="ＭＳ Ｐゴシック"/>
              </a:rPr>
              <a:t>			</a:t>
            </a:r>
            <a:endParaRPr lang="fr-FR" sz="1400" b="0" strike="noStrike" spc="-1">
              <a:latin typeface="Arial"/>
            </a:endParaRPr>
          </a:p>
        </p:txBody>
      </p:sp>
      <p:pic>
        <p:nvPicPr>
          <p:cNvPr id="137" name="Image 12"/>
          <p:cNvPicPr/>
          <p:nvPr/>
        </p:nvPicPr>
        <p:blipFill>
          <a:blip r:embed="rId3" cstate="print"/>
          <a:stretch/>
        </p:blipFill>
        <p:spPr>
          <a:xfrm>
            <a:off x="4281480" y="5095800"/>
            <a:ext cx="4362120" cy="10472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526320" y="443520"/>
            <a:ext cx="7868880" cy="54720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000" b="0" strike="noStrike" cap="all" spc="-1">
                <a:solidFill>
                  <a:srgbClr val="3D566E"/>
                </a:solidFill>
                <a:latin typeface="Calibri"/>
              </a:rPr>
              <a:t>ETAPE 3 : INSCRIPTION ET FORMULATION VOEUX</a:t>
            </a:r>
            <a:endParaRPr lang="fr-FR" sz="3000" b="0" strike="noStrike" spc="-1">
              <a:latin typeface="Arial"/>
            </a:endParaRPr>
          </a:p>
        </p:txBody>
      </p:sp>
      <p:pic>
        <p:nvPicPr>
          <p:cNvPr id="194" name="Picture 2"/>
          <p:cNvPicPr/>
          <p:nvPr/>
        </p:nvPicPr>
        <p:blipFill>
          <a:blip r:embed="rId2" cstate="print"/>
          <a:srcRect l="25694" t="19530" r="26062" b="9637"/>
          <a:stretch/>
        </p:blipFill>
        <p:spPr>
          <a:xfrm>
            <a:off x="1143000" y="1071720"/>
            <a:ext cx="6922800" cy="57146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357120" y="1183680"/>
            <a:ext cx="8495640" cy="4978440"/>
          </a:xfrm>
          <a:prstGeom prst="rect">
            <a:avLst/>
          </a:prstGeom>
          <a:noFill/>
          <a:ln>
            <a:noFill/>
          </a:ln>
        </p:spPr>
        <p:txBody>
          <a:bodyPr>
            <a:normAutofit fontScale="91000" lnSpcReduction="20000"/>
          </a:bodyPr>
          <a:lstStyle/>
          <a:p>
            <a:pPr>
              <a:lnSpc>
                <a:spcPct val="100000"/>
              </a:lnSpc>
              <a:spcBef>
                <a:spcPts val="261"/>
              </a:spcBef>
            </a:pPr>
            <a:endParaRPr lang="fr-FR" sz="3200" b="0" strike="noStrike" spc="-1">
              <a:solidFill>
                <a:srgbClr val="000000"/>
              </a:solidFill>
              <a:latin typeface="Calibri"/>
            </a:endParaRPr>
          </a:p>
          <a:p>
            <a:pPr algn="just">
              <a:lnSpc>
                <a:spcPct val="100000"/>
              </a:lnSpc>
              <a:spcBef>
                <a:spcPts val="519"/>
              </a:spcBef>
            </a:pPr>
            <a:endParaRPr lang="fr-FR" sz="3200" b="0" strike="noStrike" spc="-1">
              <a:solidFill>
                <a:srgbClr val="000000"/>
              </a:solidFill>
              <a:latin typeface="Calibri"/>
            </a:endParaRPr>
          </a:p>
          <a:p>
            <a:pPr marL="343080" indent="-342720" algn="just">
              <a:lnSpc>
                <a:spcPct val="100000"/>
              </a:lnSpc>
              <a:spcBef>
                <a:spcPts val="420"/>
              </a:spcBef>
              <a:buClr>
                <a:srgbClr val="FF0000"/>
              </a:buClr>
              <a:buFont typeface="Arial"/>
              <a:buChar char="•"/>
            </a:pPr>
            <a:r>
              <a:rPr lang="fr-FR" sz="2100" b="0" strike="noStrike" spc="-1">
                <a:solidFill>
                  <a:srgbClr val="3D566E"/>
                </a:solidFill>
                <a:latin typeface="Calibri"/>
              </a:rPr>
              <a:t>Les candidats font leur choix en fonction des réponses qu’ils ont reçues </a:t>
            </a:r>
            <a:endParaRPr lang="fr-FR" sz="2100" b="0" strike="noStrike" spc="-1">
              <a:solidFill>
                <a:srgbClr val="000000"/>
              </a:solidFill>
              <a:latin typeface="Calibri"/>
            </a:endParaRPr>
          </a:p>
          <a:p>
            <a:pPr algn="just">
              <a:lnSpc>
                <a:spcPct val="100000"/>
              </a:lnSpc>
              <a:spcBef>
                <a:spcPts val="360"/>
              </a:spcBef>
            </a:pPr>
            <a:endParaRPr lang="fr-FR" sz="2100" b="0" strike="noStrike" spc="-1">
              <a:solidFill>
                <a:srgbClr val="000000"/>
              </a:solidFill>
              <a:latin typeface="Calibri"/>
            </a:endParaRPr>
          </a:p>
          <a:p>
            <a:pPr marL="343080" indent="-342720" algn="just">
              <a:lnSpc>
                <a:spcPct val="100000"/>
              </a:lnSpc>
              <a:spcBef>
                <a:spcPts val="400"/>
              </a:spcBef>
              <a:buClr>
                <a:srgbClr val="FF0000"/>
              </a:buClr>
              <a:buFont typeface="Arial"/>
              <a:buChar char="•"/>
            </a:pPr>
            <a:r>
              <a:rPr lang="fr-FR" sz="1800" b="1" strike="noStrike" spc="-1">
                <a:solidFill>
                  <a:srgbClr val="F28E65"/>
                </a:solidFill>
                <a:latin typeface="Calibri"/>
              </a:rPr>
              <a:t>Ils reçoivent les propositions d’admission au fur et à mesure</a:t>
            </a:r>
            <a:r>
              <a:rPr lang="fr-FR" sz="1800" b="1" strike="noStrike" spc="-1">
                <a:solidFill>
                  <a:srgbClr val="000000"/>
                </a:solidFill>
                <a:latin typeface="Calibri"/>
              </a:rPr>
              <a:t> </a:t>
            </a:r>
            <a:r>
              <a:rPr lang="fr-FR" sz="2000" b="0" strike="noStrike" spc="-1">
                <a:solidFill>
                  <a:srgbClr val="3D566E"/>
                </a:solidFill>
                <a:latin typeface="Calibri"/>
              </a:rPr>
              <a:t>: chaque fois qu’un candidat fera son choix, il libèrera des places qui sont immédiatement proposées à d’autres candidats. Chaque jour, de nouveaux candidats auront donc de nouvelles propositions.</a:t>
            </a:r>
            <a:endParaRPr lang="fr-FR" sz="2000" b="0" strike="noStrike" spc="-1">
              <a:solidFill>
                <a:srgbClr val="000000"/>
              </a:solidFill>
              <a:latin typeface="Calibri"/>
            </a:endParaRPr>
          </a:p>
          <a:p>
            <a:pPr algn="just">
              <a:lnSpc>
                <a:spcPct val="100000"/>
              </a:lnSpc>
              <a:spcBef>
                <a:spcPts val="360"/>
              </a:spcBef>
            </a:pPr>
            <a:endParaRPr lang="fr-FR" sz="2000" b="0" strike="noStrike" spc="-1">
              <a:solidFill>
                <a:srgbClr val="000000"/>
              </a:solidFill>
              <a:latin typeface="Calibri"/>
            </a:endParaRPr>
          </a:p>
          <a:p>
            <a:pPr marL="343080" indent="-342720" algn="just">
              <a:lnSpc>
                <a:spcPct val="100000"/>
              </a:lnSpc>
              <a:spcBef>
                <a:spcPts val="420"/>
              </a:spcBef>
              <a:buClr>
                <a:srgbClr val="FF0000"/>
              </a:buClr>
              <a:buFont typeface="Arial"/>
              <a:buChar char="•"/>
            </a:pPr>
            <a:r>
              <a:rPr lang="fr-FR" sz="1800" b="1" strike="noStrike" spc="-1">
                <a:solidFill>
                  <a:srgbClr val="F28E65"/>
                </a:solidFill>
                <a:latin typeface="Calibri"/>
              </a:rPr>
              <a:t>C’est pour cette raison que Parcoursup fonctionne en continu </a:t>
            </a:r>
            <a:r>
              <a:rPr lang="fr-FR" sz="2100" b="0" strike="noStrike" spc="-1">
                <a:solidFill>
                  <a:srgbClr val="3D566E"/>
                </a:solidFill>
                <a:latin typeface="Calibri"/>
              </a:rPr>
              <a:t>: le dossier personnel des candidats est actualisé chaque jour. </a:t>
            </a:r>
            <a:endParaRPr lang="fr-FR" sz="2100" b="0" strike="noStrike" spc="-1">
              <a:solidFill>
                <a:srgbClr val="000000"/>
              </a:solidFill>
              <a:latin typeface="Calibri"/>
            </a:endParaRPr>
          </a:p>
          <a:p>
            <a:pPr algn="just">
              <a:lnSpc>
                <a:spcPct val="100000"/>
              </a:lnSpc>
              <a:spcBef>
                <a:spcPts val="360"/>
              </a:spcBef>
            </a:pPr>
            <a:endParaRPr lang="fr-FR" sz="2100" b="0" strike="noStrike" spc="-1">
              <a:solidFill>
                <a:srgbClr val="000000"/>
              </a:solidFill>
              <a:latin typeface="Calibri"/>
            </a:endParaRPr>
          </a:p>
          <a:p>
            <a:pPr marL="343080" indent="-342720" algn="just">
              <a:lnSpc>
                <a:spcPct val="100000"/>
              </a:lnSpc>
              <a:spcBef>
                <a:spcPts val="420"/>
              </a:spcBef>
              <a:buClr>
                <a:srgbClr val="FF0000"/>
              </a:buClr>
              <a:buFont typeface="Arial"/>
              <a:buChar char="•"/>
            </a:pPr>
            <a:r>
              <a:rPr lang="fr-FR" sz="1800" b="1" strike="noStrike" spc="-1">
                <a:solidFill>
                  <a:srgbClr val="F28E65"/>
                </a:solidFill>
                <a:latin typeface="Calibri"/>
              </a:rPr>
              <a:t>Pour aider les candidats en liste d’attente à faire leur choix</a:t>
            </a:r>
            <a:r>
              <a:rPr lang="fr-FR" sz="2100" b="0" strike="noStrike" spc="-1">
                <a:solidFill>
                  <a:srgbClr val="3D566E"/>
                </a:solidFill>
                <a:latin typeface="Calibri"/>
              </a:rPr>
              <a:t>, des indicateurs seront disponibles pour chacun de leur vœu :</a:t>
            </a:r>
            <a:endParaRPr lang="fr-FR" sz="2100" b="0" strike="noStrike" spc="-1">
              <a:solidFill>
                <a:srgbClr val="000000"/>
              </a:solidFill>
              <a:latin typeface="Calibri"/>
            </a:endParaRPr>
          </a:p>
          <a:p>
            <a:pPr marL="743040" lvl="1" indent="-285480" algn="just">
              <a:lnSpc>
                <a:spcPct val="100000"/>
              </a:lnSpc>
              <a:spcBef>
                <a:spcPts val="420"/>
              </a:spcBef>
              <a:buClr>
                <a:srgbClr val="000000"/>
              </a:buClr>
              <a:buFont typeface="Arial"/>
              <a:buChar char="–"/>
            </a:pPr>
            <a:r>
              <a:rPr lang="fr-FR" sz="2100" b="0" strike="noStrike" spc="-1">
                <a:solidFill>
                  <a:srgbClr val="3D566E"/>
                </a:solidFill>
                <a:latin typeface="Calibri"/>
              </a:rPr>
              <a:t>Leur rang dans la liste d’attente et le nombre de candidats en attente</a:t>
            </a:r>
            <a:endParaRPr lang="fr-FR" sz="2100" b="0" strike="noStrike" spc="-1">
              <a:solidFill>
                <a:srgbClr val="000000"/>
              </a:solidFill>
              <a:latin typeface="Calibri"/>
            </a:endParaRPr>
          </a:p>
          <a:p>
            <a:pPr marL="743040" lvl="1" indent="-285480" algn="just">
              <a:lnSpc>
                <a:spcPct val="100000"/>
              </a:lnSpc>
              <a:spcBef>
                <a:spcPts val="420"/>
              </a:spcBef>
              <a:buClr>
                <a:srgbClr val="000000"/>
              </a:buClr>
              <a:buFont typeface="Arial"/>
              <a:buChar char="–"/>
            </a:pPr>
            <a:r>
              <a:rPr lang="fr-FR" sz="2100" b="0" strike="noStrike" spc="-1">
                <a:solidFill>
                  <a:srgbClr val="3D566E"/>
                </a:solidFill>
                <a:latin typeface="Calibri"/>
              </a:rPr>
              <a:t>leur rang dans la liste d’appel, celui du dernier candidat admis cette année et celui du dernier candidat admis en 2020 (si l’information est disponible)</a:t>
            </a:r>
            <a:endParaRPr lang="fr-FR" sz="2100" b="0" strike="noStrike" spc="-1">
              <a:solidFill>
                <a:srgbClr val="000000"/>
              </a:solidFill>
              <a:latin typeface="Calibri"/>
            </a:endParaRPr>
          </a:p>
          <a:p>
            <a:pPr>
              <a:lnSpc>
                <a:spcPct val="100000"/>
              </a:lnSpc>
              <a:spcBef>
                <a:spcPts val="519"/>
              </a:spcBef>
            </a:pPr>
            <a:endParaRPr lang="fr-FR" sz="2100" b="0" strike="noStrike" spc="-1">
              <a:solidFill>
                <a:srgbClr val="000000"/>
              </a:solidFill>
              <a:latin typeface="Calibri"/>
            </a:endParaRPr>
          </a:p>
          <a:p>
            <a:pPr>
              <a:lnSpc>
                <a:spcPct val="100000"/>
              </a:lnSpc>
              <a:spcBef>
                <a:spcPts val="519"/>
              </a:spcBef>
            </a:pPr>
            <a:endParaRPr lang="fr-FR" sz="2100" b="0" strike="noStrike" spc="-1">
              <a:solidFill>
                <a:srgbClr val="000000"/>
              </a:solidFill>
              <a:latin typeface="Calibri"/>
            </a:endParaRPr>
          </a:p>
          <a:p>
            <a:pPr>
              <a:lnSpc>
                <a:spcPct val="100000"/>
              </a:lnSpc>
              <a:spcBef>
                <a:spcPts val="641"/>
              </a:spcBef>
            </a:pPr>
            <a:endParaRPr lang="fr-FR" sz="2100" b="0" strike="noStrike" spc="-1">
              <a:solidFill>
                <a:srgbClr val="000000"/>
              </a:solidFill>
              <a:latin typeface="Calibri"/>
            </a:endParaRPr>
          </a:p>
          <a:p>
            <a:pPr>
              <a:lnSpc>
                <a:spcPct val="100000"/>
              </a:lnSpc>
              <a:spcBef>
                <a:spcPts val="641"/>
              </a:spcBef>
            </a:pPr>
            <a:endParaRPr lang="fr-FR" sz="2100" b="0" strike="noStrike" spc="-1">
              <a:solidFill>
                <a:srgbClr val="000000"/>
              </a:solidFill>
              <a:latin typeface="Calibri"/>
            </a:endParaRPr>
          </a:p>
          <a:p>
            <a:pPr>
              <a:lnSpc>
                <a:spcPct val="100000"/>
              </a:lnSpc>
              <a:spcBef>
                <a:spcPts val="641"/>
              </a:spcBef>
            </a:pPr>
            <a:endParaRPr lang="fr-FR" sz="2100" b="0" strike="noStrike" spc="-1">
              <a:solidFill>
                <a:srgbClr val="000000"/>
              </a:solidFill>
              <a:latin typeface="Calibri"/>
            </a:endParaRPr>
          </a:p>
          <a:p>
            <a:pPr>
              <a:lnSpc>
                <a:spcPct val="100000"/>
              </a:lnSpc>
              <a:spcBef>
                <a:spcPts val="641"/>
              </a:spcBef>
            </a:pPr>
            <a:endParaRPr lang="fr-FR" sz="2100" b="0" strike="noStrike" spc="-1">
              <a:solidFill>
                <a:srgbClr val="000000"/>
              </a:solidFill>
              <a:latin typeface="Calibri"/>
            </a:endParaRPr>
          </a:p>
          <a:p>
            <a:pPr>
              <a:lnSpc>
                <a:spcPct val="100000"/>
              </a:lnSpc>
              <a:spcBef>
                <a:spcPts val="641"/>
              </a:spcBef>
            </a:pPr>
            <a:endParaRPr lang="fr-FR" sz="2100" b="0" strike="noStrike" spc="-1">
              <a:solidFill>
                <a:srgbClr val="000000"/>
              </a:solidFill>
              <a:latin typeface="Calibri"/>
            </a:endParaRPr>
          </a:p>
          <a:p>
            <a:pPr>
              <a:lnSpc>
                <a:spcPct val="100000"/>
              </a:lnSpc>
              <a:spcBef>
                <a:spcPts val="641"/>
              </a:spcBef>
            </a:pPr>
            <a:endParaRPr lang="fr-FR" sz="2100" b="0" strike="noStrike" spc="-1">
              <a:solidFill>
                <a:srgbClr val="000000"/>
              </a:solidFill>
              <a:latin typeface="Calibri"/>
            </a:endParaRPr>
          </a:p>
        </p:txBody>
      </p:sp>
      <p:sp>
        <p:nvSpPr>
          <p:cNvPr id="196" name="TextShape 2"/>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
        <p:nvSpPr>
          <p:cNvPr id="197" name="CustomShape 3"/>
          <p:cNvSpPr/>
          <p:nvPr/>
        </p:nvSpPr>
        <p:spPr>
          <a:xfrm>
            <a:off x="526320" y="443520"/>
            <a:ext cx="7868880" cy="54720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000" b="0" strike="noStrike" cap="all" spc="-1">
                <a:solidFill>
                  <a:srgbClr val="3D566E"/>
                </a:solidFill>
                <a:latin typeface="Calibri"/>
              </a:rPr>
              <a:t>JE REçOIS DES RÉPONSES ET JE DÉCIDE</a:t>
            </a:r>
            <a:endParaRPr lang="fr-FR" sz="3000" b="0" strike="noStrike" spc="-1">
              <a:latin typeface="Arial"/>
            </a:endParaRPr>
          </a:p>
        </p:txBody>
      </p:sp>
      <p:sp>
        <p:nvSpPr>
          <p:cNvPr id="198" name="CustomShape 4"/>
          <p:cNvSpPr/>
          <p:nvPr/>
        </p:nvSpPr>
        <p:spPr>
          <a:xfrm rot="607200">
            <a:off x="7142760" y="80568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A partir du </a:t>
            </a:r>
            <a:endParaRPr lang="fr-FR" sz="1600" b="0" strike="noStrike" spc="-1">
              <a:latin typeface="Arial"/>
            </a:endParaRPr>
          </a:p>
          <a:p>
            <a:pPr algn="ctr">
              <a:lnSpc>
                <a:spcPct val="100000"/>
              </a:lnSpc>
            </a:pPr>
            <a:r>
              <a:rPr lang="fr-FR" sz="1600" b="1" strike="noStrike" spc="-1">
                <a:solidFill>
                  <a:srgbClr val="FFFFFF"/>
                </a:solidFill>
                <a:latin typeface="Calibri"/>
              </a:rPr>
              <a:t>27 mai</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28760" y="2143080"/>
            <a:ext cx="8423640" cy="4298400"/>
          </a:xfrm>
          <a:prstGeom prst="rect">
            <a:avLst/>
          </a:prstGeom>
          <a:noFill/>
          <a:ln>
            <a:noFill/>
          </a:ln>
        </p:spPr>
        <p:txBody>
          <a:bodyPr>
            <a:normAutofit/>
          </a:bodyPr>
          <a:lstStyle/>
          <a:p>
            <a:pPr marL="343080" indent="-342720" algn="just">
              <a:lnSpc>
                <a:spcPct val="100000"/>
              </a:lnSpc>
              <a:spcBef>
                <a:spcPts val="400"/>
              </a:spcBef>
              <a:buClr>
                <a:srgbClr val="FF0000"/>
              </a:buClr>
              <a:buFont typeface="Arial"/>
              <a:buChar char="•"/>
            </a:pPr>
            <a:r>
              <a:rPr lang="fr-FR" sz="2000" b="1" strike="noStrike" spc="-1">
                <a:solidFill>
                  <a:srgbClr val="F28E65"/>
                </a:solidFill>
                <a:latin typeface="Calibri"/>
              </a:rPr>
              <a:t> Le 27 mai 2021 </a:t>
            </a:r>
            <a:r>
              <a:rPr lang="fr-FR" sz="1900" b="0" strike="noStrike" spc="-1">
                <a:solidFill>
                  <a:srgbClr val="3D566E"/>
                </a:solidFill>
                <a:latin typeface="Calibri"/>
              </a:rPr>
              <a:t>: le lycéen prend connaissance des réponses des établissements pour chaque vœu confirmé</a:t>
            </a:r>
            <a:endParaRPr lang="fr-FR" sz="1900" b="0" strike="noStrike" spc="-1">
              <a:solidFill>
                <a:srgbClr val="000000"/>
              </a:solidFill>
              <a:latin typeface="Calibri"/>
            </a:endParaRPr>
          </a:p>
          <a:p>
            <a:pPr algn="just">
              <a:lnSpc>
                <a:spcPct val="100000"/>
              </a:lnSpc>
              <a:spcBef>
                <a:spcPts val="400"/>
              </a:spcBef>
            </a:pPr>
            <a:endParaRPr lang="fr-FR" sz="1900" b="0" strike="noStrike" spc="-1">
              <a:solidFill>
                <a:srgbClr val="000000"/>
              </a:solidFill>
              <a:latin typeface="Calibri"/>
            </a:endParaRPr>
          </a:p>
          <a:p>
            <a:pPr marL="343080" indent="-342720" algn="just">
              <a:lnSpc>
                <a:spcPct val="100000"/>
              </a:lnSpc>
              <a:spcBef>
                <a:spcPts val="380"/>
              </a:spcBef>
              <a:buClr>
                <a:srgbClr val="FF0000"/>
              </a:buClr>
              <a:buFont typeface="Arial"/>
              <a:buChar char="•"/>
            </a:pPr>
            <a:r>
              <a:rPr lang="fr-FR" sz="1900" b="0" strike="noStrike" spc="-1">
                <a:solidFill>
                  <a:srgbClr val="3D566E"/>
                </a:solidFill>
                <a:latin typeface="Calibri"/>
              </a:rPr>
              <a:t>Il doit répondre à </a:t>
            </a:r>
            <a:r>
              <a:rPr lang="fr-FR" sz="1900" b="1" strike="noStrike" spc="-1">
                <a:solidFill>
                  <a:srgbClr val="3D566E"/>
                </a:solidFill>
                <a:latin typeface="Calibri"/>
              </a:rPr>
              <a:t>TOUTES  les propositions d’admission reçues, en respectant les délais de réponse indiqués</a:t>
            </a:r>
            <a:endParaRPr lang="fr-FR" sz="1900" b="0" strike="noStrike" spc="-1">
              <a:solidFill>
                <a:srgbClr val="000000"/>
              </a:solidFill>
              <a:latin typeface="Calibri"/>
            </a:endParaRPr>
          </a:p>
          <a:p>
            <a:pPr marL="343080" indent="-342720" algn="just">
              <a:lnSpc>
                <a:spcPct val="100000"/>
              </a:lnSpc>
              <a:spcBef>
                <a:spcPts val="400"/>
              </a:spcBef>
            </a:pPr>
            <a:endParaRPr lang="fr-FR" sz="1900" b="0" strike="noStrike" spc="-1">
              <a:solidFill>
                <a:srgbClr val="000000"/>
              </a:solidFill>
              <a:latin typeface="Calibri"/>
            </a:endParaRPr>
          </a:p>
          <a:p>
            <a:pPr marL="343080" indent="-342720" algn="just">
              <a:lnSpc>
                <a:spcPct val="100000"/>
              </a:lnSpc>
              <a:spcBef>
                <a:spcPts val="380"/>
              </a:spcBef>
              <a:buClr>
                <a:srgbClr val="FF0000"/>
              </a:buClr>
              <a:buFont typeface="Arial"/>
              <a:buChar char="•"/>
            </a:pPr>
            <a:r>
              <a:rPr lang="fr-FR" sz="1900" b="0" strike="noStrike" spc="-1">
                <a:solidFill>
                  <a:srgbClr val="3D566E"/>
                </a:solidFill>
                <a:latin typeface="Calibri"/>
              </a:rPr>
              <a:t> Lorsqu’il accepte une proposition d’admission, il peut conserver les vœux en attente qui l’intéressent davantage</a:t>
            </a:r>
            <a:endParaRPr lang="fr-FR" sz="1900" b="0" strike="noStrike" spc="-1">
              <a:solidFill>
                <a:srgbClr val="000000"/>
              </a:solidFill>
              <a:latin typeface="Calibri"/>
            </a:endParaRPr>
          </a:p>
          <a:p>
            <a:pPr algn="just">
              <a:lnSpc>
                <a:spcPct val="100000"/>
              </a:lnSpc>
              <a:spcBef>
                <a:spcPts val="400"/>
              </a:spcBef>
            </a:pPr>
            <a:endParaRPr lang="fr-FR" sz="1900" b="0" strike="noStrike" spc="-1">
              <a:solidFill>
                <a:srgbClr val="000000"/>
              </a:solidFill>
              <a:latin typeface="Calibri"/>
            </a:endParaRPr>
          </a:p>
          <a:p>
            <a:pPr marL="343080" indent="-342720">
              <a:lnSpc>
                <a:spcPct val="100000"/>
              </a:lnSpc>
              <a:spcBef>
                <a:spcPts val="641"/>
              </a:spcBef>
            </a:pPr>
            <a:endParaRPr lang="fr-FR" sz="1900" b="0" strike="noStrike" spc="-1">
              <a:solidFill>
                <a:srgbClr val="000000"/>
              </a:solidFill>
              <a:latin typeface="Calibri"/>
            </a:endParaRPr>
          </a:p>
          <a:p>
            <a:pPr>
              <a:lnSpc>
                <a:spcPct val="100000"/>
              </a:lnSpc>
              <a:spcBef>
                <a:spcPts val="641"/>
              </a:spcBef>
            </a:pPr>
            <a:endParaRPr lang="fr-FR" sz="1900" b="0" strike="noStrike" spc="-1">
              <a:solidFill>
                <a:srgbClr val="000000"/>
              </a:solidFill>
              <a:latin typeface="Calibri"/>
            </a:endParaRPr>
          </a:p>
          <a:p>
            <a:pPr>
              <a:lnSpc>
                <a:spcPct val="100000"/>
              </a:lnSpc>
              <a:spcBef>
                <a:spcPts val="641"/>
              </a:spcBef>
            </a:pPr>
            <a:endParaRPr lang="fr-FR" sz="1900" b="0" strike="noStrike" spc="-1">
              <a:solidFill>
                <a:srgbClr val="000000"/>
              </a:solidFill>
              <a:latin typeface="Calibri"/>
            </a:endParaRPr>
          </a:p>
          <a:p>
            <a:pPr>
              <a:lnSpc>
                <a:spcPct val="100000"/>
              </a:lnSpc>
              <a:spcBef>
                <a:spcPts val="641"/>
              </a:spcBef>
            </a:pPr>
            <a:endParaRPr lang="fr-FR" sz="1900" b="0" strike="noStrike" spc="-1">
              <a:solidFill>
                <a:srgbClr val="000000"/>
              </a:solidFill>
              <a:latin typeface="Calibri"/>
            </a:endParaRPr>
          </a:p>
          <a:p>
            <a:pPr>
              <a:lnSpc>
                <a:spcPct val="100000"/>
              </a:lnSpc>
              <a:spcBef>
                <a:spcPts val="641"/>
              </a:spcBef>
            </a:pPr>
            <a:endParaRPr lang="fr-FR" sz="1900" b="0" strike="noStrike" spc="-1">
              <a:solidFill>
                <a:srgbClr val="000000"/>
              </a:solidFill>
              <a:latin typeface="Calibri"/>
            </a:endParaRPr>
          </a:p>
        </p:txBody>
      </p:sp>
      <p:sp>
        <p:nvSpPr>
          <p:cNvPr id="200" name="TextShape 2"/>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
        <p:nvSpPr>
          <p:cNvPr id="201" name="CustomShape 3"/>
          <p:cNvSpPr/>
          <p:nvPr/>
        </p:nvSpPr>
        <p:spPr>
          <a:xfrm>
            <a:off x="785880" y="571320"/>
            <a:ext cx="7357680" cy="94356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0" strike="noStrike" cap="all" spc="-1">
                <a:solidFill>
                  <a:srgbClr val="3D566E"/>
                </a:solidFill>
                <a:latin typeface="Calibri"/>
              </a:rPr>
              <a:t>RÉCEPTION DES RÉPONSES ET ACCEPTATION </a:t>
            </a:r>
            <a:endParaRPr lang="fr-FR" sz="2800" b="0" strike="noStrike" spc="-1">
              <a:latin typeface="Arial"/>
            </a:endParaRPr>
          </a:p>
          <a:p>
            <a:pPr>
              <a:lnSpc>
                <a:spcPct val="100000"/>
              </a:lnSpc>
            </a:pPr>
            <a:r>
              <a:rPr lang="fr-FR" sz="2800" b="0" strike="noStrike" cap="all" spc="-1">
                <a:solidFill>
                  <a:srgbClr val="3D566E"/>
                </a:solidFill>
                <a:latin typeface="Calibri"/>
              </a:rPr>
              <a:t>DES PROPOSITIONS</a:t>
            </a:r>
            <a:endParaRPr lang="fr-FR" sz="2800" b="0" strike="noStrike" spc="-1">
              <a:latin typeface="Arial"/>
            </a:endParaRPr>
          </a:p>
        </p:txBody>
      </p:sp>
      <p:sp>
        <p:nvSpPr>
          <p:cNvPr id="202" name="CustomShape 4"/>
          <p:cNvSpPr/>
          <p:nvPr/>
        </p:nvSpPr>
        <p:spPr>
          <a:xfrm rot="607200">
            <a:off x="7142760" y="80568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A partir du </a:t>
            </a:r>
            <a:endParaRPr lang="fr-FR" sz="1600" b="0" strike="noStrike" spc="-1">
              <a:latin typeface="Arial"/>
            </a:endParaRPr>
          </a:p>
          <a:p>
            <a:pPr algn="ctr">
              <a:lnSpc>
                <a:spcPct val="100000"/>
              </a:lnSpc>
            </a:pPr>
            <a:r>
              <a:rPr lang="fr-FR" sz="1600" b="1" strike="noStrike" spc="-1">
                <a:solidFill>
                  <a:srgbClr val="FFFFFF"/>
                </a:solidFill>
                <a:latin typeface="Calibri"/>
              </a:rPr>
              <a:t>27 mai</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457200" y="357120"/>
            <a:ext cx="8229240" cy="571320"/>
          </a:xfrm>
          <a:prstGeom prst="rect">
            <a:avLst/>
          </a:prstGeom>
          <a:noFill/>
          <a:ln>
            <a:solidFill>
              <a:srgbClr val="FF0000"/>
            </a:solidFill>
          </a:ln>
        </p:spPr>
        <p:txBody>
          <a:bodyPr anchor="ctr">
            <a:normAutofit/>
          </a:bodyPr>
          <a:lstStyle/>
          <a:p>
            <a:pPr algn="ctr">
              <a:lnSpc>
                <a:spcPct val="100000"/>
              </a:lnSpc>
            </a:pPr>
            <a:r>
              <a:rPr lang="fr-FR" sz="2800" b="0" strike="noStrike" cap="all" spc="-1">
                <a:solidFill>
                  <a:srgbClr val="3D566E"/>
                </a:solidFill>
                <a:latin typeface="Calibri"/>
              </a:rPr>
              <a:t>les réponses des formations</a:t>
            </a:r>
            <a:endParaRPr lang="fr-FR" sz="2800" b="0" strike="noStrike" spc="-1">
              <a:solidFill>
                <a:srgbClr val="000000"/>
              </a:solidFill>
              <a:latin typeface="Calibri"/>
            </a:endParaRPr>
          </a:p>
        </p:txBody>
      </p:sp>
      <p:sp>
        <p:nvSpPr>
          <p:cNvPr id="204" name="TextShape 2"/>
          <p:cNvSpPr txBox="1"/>
          <p:nvPr/>
        </p:nvSpPr>
        <p:spPr>
          <a:xfrm>
            <a:off x="426600" y="1263240"/>
            <a:ext cx="8567640" cy="988920"/>
          </a:xfrm>
          <a:prstGeom prst="rect">
            <a:avLst/>
          </a:prstGeom>
          <a:noFill/>
          <a:ln>
            <a:noFill/>
          </a:ln>
        </p:spPr>
        <p:txBody>
          <a:bodyPr>
            <a:normAutofit fontScale="47500" lnSpcReduction="10000"/>
          </a:bodyPr>
          <a:lstStyle/>
          <a:p>
            <a:pPr>
              <a:lnSpc>
                <a:spcPct val="100000"/>
              </a:lnSpc>
              <a:spcBef>
                <a:spcPts val="581"/>
              </a:spcBef>
            </a:pPr>
            <a:r>
              <a:rPr lang="fr-FR" sz="2900" b="0" strike="noStrike" spc="-1">
                <a:solidFill>
                  <a:srgbClr val="3D566E"/>
                </a:solidFill>
                <a:latin typeface="Calibri"/>
              </a:rPr>
              <a:t>Le </a:t>
            </a:r>
            <a:r>
              <a:rPr lang="fr-FR" sz="2900" b="1" strike="noStrike" spc="-1">
                <a:solidFill>
                  <a:srgbClr val="F28E65"/>
                </a:solidFill>
                <a:latin typeface="Calibri"/>
              </a:rPr>
              <a:t>27 mai 2021</a:t>
            </a:r>
            <a:r>
              <a:rPr lang="fr-FR" sz="2900" b="0" strike="noStrike" spc="-1">
                <a:solidFill>
                  <a:srgbClr val="3D566E"/>
                </a:solidFill>
                <a:latin typeface="Calibri"/>
              </a:rPr>
              <a:t>, les lycéens reçoivent une réponse de la part des formations pour chaque vœu et chaque sous-vœu formulé : </a:t>
            </a:r>
            <a:endParaRPr lang="fr-FR" sz="2900" b="0" strike="noStrike" spc="-1">
              <a:solidFill>
                <a:srgbClr val="000000"/>
              </a:solidFill>
              <a:latin typeface="Calibri"/>
            </a:endParaRPr>
          </a:p>
          <a:p>
            <a:pPr>
              <a:lnSpc>
                <a:spcPct val="100000"/>
              </a:lnSpc>
              <a:spcBef>
                <a:spcPts val="541"/>
              </a:spcBef>
            </a:pPr>
            <a:endParaRPr lang="fr-FR" sz="2900" b="0" strike="noStrike" spc="-1">
              <a:solidFill>
                <a:srgbClr val="000000"/>
              </a:solidFill>
              <a:latin typeface="Calibri"/>
            </a:endParaRPr>
          </a:p>
          <a:p>
            <a:pPr marL="343080" indent="-342720">
              <a:lnSpc>
                <a:spcPct val="100000"/>
              </a:lnSpc>
              <a:spcBef>
                <a:spcPts val="581"/>
              </a:spcBef>
            </a:pPr>
            <a:r>
              <a:rPr lang="fr-FR" sz="2900" b="1" strike="noStrike" spc="-1">
                <a:solidFill>
                  <a:srgbClr val="E46C0A"/>
                </a:solidFill>
                <a:latin typeface="Calibri"/>
              </a:rPr>
              <a:t>&gt;</a:t>
            </a:r>
            <a:r>
              <a:rPr lang="fr-FR" sz="2900" b="1" strike="noStrike" spc="-1">
                <a:solidFill>
                  <a:srgbClr val="3D566E"/>
                </a:solidFill>
                <a:latin typeface="Calibri"/>
              </a:rPr>
              <a:t> Formation sélective (BTS, DUT, CPGE, IFSI, écoles, …) : </a:t>
            </a:r>
            <a:endParaRPr lang="fr-FR" sz="2900" b="0" strike="noStrike" spc="-1">
              <a:solidFill>
                <a:srgbClr val="000000"/>
              </a:solidFill>
              <a:latin typeface="Calibri"/>
            </a:endParaRPr>
          </a:p>
          <a:p>
            <a:pPr>
              <a:lnSpc>
                <a:spcPct val="100000"/>
              </a:lnSpc>
              <a:spcBef>
                <a:spcPts val="641"/>
              </a:spcBef>
            </a:pPr>
            <a:endParaRPr lang="fr-FR" sz="2900" b="0" strike="noStrike" spc="-1">
              <a:solidFill>
                <a:srgbClr val="000000"/>
              </a:solidFill>
              <a:latin typeface="Calibri"/>
            </a:endParaRPr>
          </a:p>
          <a:p>
            <a:pPr>
              <a:lnSpc>
                <a:spcPct val="100000"/>
              </a:lnSpc>
              <a:spcBef>
                <a:spcPts val="641"/>
              </a:spcBef>
            </a:pPr>
            <a:endParaRPr lang="fr-FR" sz="2900" b="0" strike="noStrike" spc="-1">
              <a:solidFill>
                <a:srgbClr val="000000"/>
              </a:solidFill>
              <a:latin typeface="Calibri"/>
            </a:endParaRPr>
          </a:p>
          <a:p>
            <a:pPr>
              <a:lnSpc>
                <a:spcPct val="100000"/>
              </a:lnSpc>
              <a:spcBef>
                <a:spcPts val="641"/>
              </a:spcBef>
            </a:pPr>
            <a:endParaRPr lang="fr-FR" sz="2900" b="0" strike="noStrike" spc="-1">
              <a:solidFill>
                <a:srgbClr val="000000"/>
              </a:solidFill>
              <a:latin typeface="Calibri"/>
            </a:endParaRPr>
          </a:p>
          <a:p>
            <a:pPr>
              <a:lnSpc>
                <a:spcPct val="100000"/>
              </a:lnSpc>
              <a:spcBef>
                <a:spcPts val="641"/>
              </a:spcBef>
            </a:pPr>
            <a:endParaRPr lang="fr-FR" sz="2900" b="0" strike="noStrike" spc="-1">
              <a:solidFill>
                <a:srgbClr val="000000"/>
              </a:solidFill>
              <a:latin typeface="Calibri"/>
            </a:endParaRPr>
          </a:p>
        </p:txBody>
      </p:sp>
      <p:sp>
        <p:nvSpPr>
          <p:cNvPr id="205" name="CustomShape 3"/>
          <p:cNvSpPr/>
          <p:nvPr/>
        </p:nvSpPr>
        <p:spPr>
          <a:xfrm>
            <a:off x="1351080" y="2447640"/>
            <a:ext cx="2657160" cy="32508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FFFFFF"/>
                </a:solidFill>
                <a:latin typeface="Calibri"/>
              </a:rPr>
              <a:t>OUI (proposition d’admission)</a:t>
            </a:r>
            <a:endParaRPr lang="fr-FR" sz="1400" b="0" strike="noStrike" spc="-1">
              <a:latin typeface="Arial"/>
            </a:endParaRPr>
          </a:p>
        </p:txBody>
      </p:sp>
      <p:sp>
        <p:nvSpPr>
          <p:cNvPr id="206" name="CustomShape 4"/>
          <p:cNvSpPr/>
          <p:nvPr/>
        </p:nvSpPr>
        <p:spPr>
          <a:xfrm>
            <a:off x="1357200" y="2963520"/>
            <a:ext cx="2657160" cy="323640"/>
          </a:xfrm>
          <a:prstGeom prst="roundRect">
            <a:avLst>
              <a:gd name="adj" fmla="val 16667"/>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FFFFFF"/>
                </a:solidFill>
                <a:latin typeface="Calibri"/>
              </a:rPr>
              <a:t>En attente d’une place</a:t>
            </a:r>
            <a:endParaRPr lang="fr-FR" sz="1400" b="0" strike="noStrike" spc="-1">
              <a:latin typeface="Arial"/>
            </a:endParaRPr>
          </a:p>
        </p:txBody>
      </p:sp>
      <p:sp>
        <p:nvSpPr>
          <p:cNvPr id="207" name="CustomShape 5"/>
          <p:cNvSpPr/>
          <p:nvPr/>
        </p:nvSpPr>
        <p:spPr>
          <a:xfrm>
            <a:off x="2490840" y="2712600"/>
            <a:ext cx="7059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3D566E"/>
                </a:solidFill>
                <a:latin typeface="Calibri"/>
              </a:rPr>
              <a:t>ou</a:t>
            </a:r>
            <a:endParaRPr lang="fr-FR" sz="1400" b="0" strike="noStrike" spc="-1">
              <a:latin typeface="Arial"/>
            </a:endParaRPr>
          </a:p>
        </p:txBody>
      </p:sp>
      <p:sp>
        <p:nvSpPr>
          <p:cNvPr id="208" name="CustomShape 6"/>
          <p:cNvSpPr/>
          <p:nvPr/>
        </p:nvSpPr>
        <p:spPr>
          <a:xfrm>
            <a:off x="4135320" y="2518920"/>
            <a:ext cx="671040" cy="205920"/>
          </a:xfrm>
          <a:prstGeom prst="rightArrow">
            <a:avLst>
              <a:gd name="adj1" fmla="val 50000"/>
              <a:gd name="adj2" fmla="val 50000"/>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9" name="CustomShape 7"/>
          <p:cNvSpPr/>
          <p:nvPr/>
        </p:nvSpPr>
        <p:spPr>
          <a:xfrm>
            <a:off x="4919760" y="2489040"/>
            <a:ext cx="3419640" cy="323640"/>
          </a:xfrm>
          <a:prstGeom prst="roundRect">
            <a:avLst>
              <a:gd name="adj" fmla="val 16667"/>
            </a:avLst>
          </a:prstGeom>
          <a:solidFill>
            <a:srgbClr val="F28E6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fr-FR" sz="1400" b="1" strike="noStrike" spc="-1">
                <a:solidFill>
                  <a:srgbClr val="3D566E"/>
                </a:solidFill>
                <a:latin typeface="Calibri"/>
              </a:rPr>
              <a:t>Il accepte la proposition ou y renonce</a:t>
            </a:r>
            <a:endParaRPr lang="fr-FR" sz="1400" b="0" strike="noStrike" spc="-1">
              <a:latin typeface="Arial"/>
            </a:endParaRPr>
          </a:p>
        </p:txBody>
      </p:sp>
      <p:sp>
        <p:nvSpPr>
          <p:cNvPr id="210" name="CustomShape 8"/>
          <p:cNvSpPr/>
          <p:nvPr/>
        </p:nvSpPr>
        <p:spPr>
          <a:xfrm>
            <a:off x="1282680" y="2142720"/>
            <a:ext cx="28080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a:solidFill>
                  <a:srgbClr val="3D566E"/>
                </a:solidFill>
                <a:latin typeface="Calibri"/>
              </a:rPr>
              <a:t>Réponse donnée au futur étudiant</a:t>
            </a:r>
            <a:endParaRPr lang="fr-FR" sz="1400" b="0" strike="noStrike" spc="-1">
              <a:latin typeface="Arial"/>
            </a:endParaRPr>
          </a:p>
        </p:txBody>
      </p:sp>
      <p:sp>
        <p:nvSpPr>
          <p:cNvPr id="211" name="CustomShape 9"/>
          <p:cNvSpPr/>
          <p:nvPr/>
        </p:nvSpPr>
        <p:spPr>
          <a:xfrm>
            <a:off x="1357200" y="3468240"/>
            <a:ext cx="2657160" cy="323640"/>
          </a:xfrm>
          <a:prstGeom prst="roundRect">
            <a:avLst>
              <a:gd name="adj" fmla="val 16667"/>
            </a:avLst>
          </a:prstGeom>
          <a:solidFill>
            <a:schemeClr val="bg1">
              <a:lumMod val="8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3D566E"/>
                </a:solidFill>
                <a:latin typeface="Calibri"/>
              </a:rPr>
              <a:t>Non</a:t>
            </a:r>
            <a:endParaRPr lang="fr-FR" sz="1400" b="0" strike="noStrike" spc="-1">
              <a:latin typeface="Arial"/>
            </a:endParaRPr>
          </a:p>
        </p:txBody>
      </p:sp>
      <p:sp>
        <p:nvSpPr>
          <p:cNvPr id="212" name="CustomShape 10"/>
          <p:cNvSpPr/>
          <p:nvPr/>
        </p:nvSpPr>
        <p:spPr>
          <a:xfrm>
            <a:off x="2490840" y="3217680"/>
            <a:ext cx="7059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3D566E"/>
                </a:solidFill>
                <a:latin typeface="Calibri"/>
              </a:rPr>
              <a:t>ou</a:t>
            </a:r>
            <a:endParaRPr lang="fr-FR" sz="1400" b="0" strike="noStrike" spc="-1">
              <a:latin typeface="Arial"/>
            </a:endParaRPr>
          </a:p>
        </p:txBody>
      </p:sp>
      <p:sp>
        <p:nvSpPr>
          <p:cNvPr id="213" name="CustomShape 11"/>
          <p:cNvSpPr/>
          <p:nvPr/>
        </p:nvSpPr>
        <p:spPr>
          <a:xfrm>
            <a:off x="5492160" y="2161800"/>
            <a:ext cx="21952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a:solidFill>
                  <a:srgbClr val="3D566E"/>
                </a:solidFill>
                <a:latin typeface="Calibri"/>
              </a:rPr>
              <a:t>Choix du futur étudiant</a:t>
            </a:r>
            <a:endParaRPr lang="fr-FR" sz="1400" b="0" strike="noStrike" spc="-1">
              <a:latin typeface="Arial"/>
            </a:endParaRPr>
          </a:p>
        </p:txBody>
      </p:sp>
      <p:sp>
        <p:nvSpPr>
          <p:cNvPr id="214" name="CustomShape 12"/>
          <p:cNvSpPr/>
          <p:nvPr/>
        </p:nvSpPr>
        <p:spPr>
          <a:xfrm>
            <a:off x="4135320" y="3014280"/>
            <a:ext cx="671040" cy="205920"/>
          </a:xfrm>
          <a:prstGeom prst="rightArrow">
            <a:avLst>
              <a:gd name="adj1" fmla="val 50000"/>
              <a:gd name="adj2" fmla="val 50000"/>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5" name="CustomShape 13"/>
          <p:cNvSpPr/>
          <p:nvPr/>
        </p:nvSpPr>
        <p:spPr>
          <a:xfrm>
            <a:off x="4919760" y="2974680"/>
            <a:ext cx="3419640" cy="323640"/>
          </a:xfrm>
          <a:prstGeom prst="roundRect">
            <a:avLst>
              <a:gd name="adj" fmla="val 16667"/>
            </a:avLst>
          </a:prstGeom>
          <a:solidFill>
            <a:srgbClr val="F28E6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3D566E"/>
                </a:solidFill>
                <a:latin typeface="Calibri"/>
              </a:rPr>
              <a:t>Il maintient le vœu en attente ou y renonce</a:t>
            </a:r>
            <a:endParaRPr lang="fr-FR" sz="1400" b="0" strike="noStrike" spc="-1">
              <a:latin typeface="Arial"/>
            </a:endParaRPr>
          </a:p>
        </p:txBody>
      </p:sp>
      <p:sp>
        <p:nvSpPr>
          <p:cNvPr id="216" name="CustomShape 14"/>
          <p:cNvSpPr/>
          <p:nvPr/>
        </p:nvSpPr>
        <p:spPr>
          <a:xfrm>
            <a:off x="1360440" y="4529160"/>
            <a:ext cx="2657160" cy="32508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FFFFFF"/>
                </a:solidFill>
                <a:latin typeface="Calibri"/>
              </a:rPr>
              <a:t>OUI (proposition d’admission)</a:t>
            </a:r>
            <a:endParaRPr lang="fr-FR" sz="1400" b="0" strike="noStrike" spc="-1">
              <a:latin typeface="Arial"/>
            </a:endParaRPr>
          </a:p>
        </p:txBody>
      </p:sp>
      <p:sp>
        <p:nvSpPr>
          <p:cNvPr id="217" name="CustomShape 15"/>
          <p:cNvSpPr/>
          <p:nvPr/>
        </p:nvSpPr>
        <p:spPr>
          <a:xfrm>
            <a:off x="1366920" y="5045040"/>
            <a:ext cx="2657160" cy="32364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FFFFFF"/>
                </a:solidFill>
                <a:latin typeface="Calibri"/>
              </a:rPr>
              <a:t>OUI-SI (proposition d’admission)</a:t>
            </a:r>
            <a:endParaRPr lang="fr-FR" sz="1400" b="0" strike="noStrike" spc="-1">
              <a:latin typeface="Arial"/>
            </a:endParaRPr>
          </a:p>
        </p:txBody>
      </p:sp>
      <p:sp>
        <p:nvSpPr>
          <p:cNvPr id="218" name="CustomShape 16"/>
          <p:cNvSpPr/>
          <p:nvPr/>
        </p:nvSpPr>
        <p:spPr>
          <a:xfrm>
            <a:off x="2500200" y="4794120"/>
            <a:ext cx="7059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3D566E"/>
                </a:solidFill>
                <a:latin typeface="Calibri"/>
              </a:rPr>
              <a:t>ou</a:t>
            </a:r>
            <a:endParaRPr lang="fr-FR" sz="1400" b="0" strike="noStrike" spc="-1">
              <a:latin typeface="Arial"/>
            </a:endParaRPr>
          </a:p>
        </p:txBody>
      </p:sp>
      <p:sp>
        <p:nvSpPr>
          <p:cNvPr id="219" name="CustomShape 17"/>
          <p:cNvSpPr/>
          <p:nvPr/>
        </p:nvSpPr>
        <p:spPr>
          <a:xfrm>
            <a:off x="4145040" y="4600440"/>
            <a:ext cx="671040" cy="205920"/>
          </a:xfrm>
          <a:prstGeom prst="rightArrow">
            <a:avLst>
              <a:gd name="adj1" fmla="val 50000"/>
              <a:gd name="adj2" fmla="val 50000"/>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0" name="CustomShape 18"/>
          <p:cNvSpPr/>
          <p:nvPr/>
        </p:nvSpPr>
        <p:spPr>
          <a:xfrm>
            <a:off x="1292400" y="4233960"/>
            <a:ext cx="280800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a:solidFill>
                  <a:srgbClr val="3D566E"/>
                </a:solidFill>
                <a:latin typeface="Calibri"/>
              </a:rPr>
              <a:t>Réponse donnée au futur étudiant</a:t>
            </a:r>
            <a:endParaRPr lang="fr-FR" sz="1400" b="0" strike="noStrike" spc="-1">
              <a:latin typeface="Arial"/>
            </a:endParaRPr>
          </a:p>
        </p:txBody>
      </p:sp>
      <p:sp>
        <p:nvSpPr>
          <p:cNvPr id="221" name="CustomShape 19"/>
          <p:cNvSpPr/>
          <p:nvPr/>
        </p:nvSpPr>
        <p:spPr>
          <a:xfrm>
            <a:off x="1366920" y="5549760"/>
            <a:ext cx="2657160" cy="323640"/>
          </a:xfrm>
          <a:prstGeom prst="roundRect">
            <a:avLst>
              <a:gd name="adj" fmla="val 16667"/>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FFFFFF"/>
                </a:solidFill>
                <a:latin typeface="Calibri"/>
              </a:rPr>
              <a:t>En attente d’une place</a:t>
            </a:r>
            <a:endParaRPr lang="fr-FR" sz="1400" b="0" strike="noStrike" spc="-1">
              <a:latin typeface="Arial"/>
            </a:endParaRPr>
          </a:p>
        </p:txBody>
      </p:sp>
      <p:sp>
        <p:nvSpPr>
          <p:cNvPr id="222" name="CustomShape 20"/>
          <p:cNvSpPr/>
          <p:nvPr/>
        </p:nvSpPr>
        <p:spPr>
          <a:xfrm>
            <a:off x="2500200" y="5299200"/>
            <a:ext cx="7059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3D566E"/>
                </a:solidFill>
                <a:latin typeface="Calibri"/>
              </a:rPr>
              <a:t>ou</a:t>
            </a:r>
            <a:endParaRPr lang="fr-FR" sz="1400" b="0" strike="noStrike" spc="-1">
              <a:latin typeface="Arial"/>
            </a:endParaRPr>
          </a:p>
        </p:txBody>
      </p:sp>
      <p:sp>
        <p:nvSpPr>
          <p:cNvPr id="223" name="CustomShape 21"/>
          <p:cNvSpPr/>
          <p:nvPr/>
        </p:nvSpPr>
        <p:spPr>
          <a:xfrm>
            <a:off x="5140440" y="4253040"/>
            <a:ext cx="21952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a:solidFill>
                  <a:srgbClr val="3D566E"/>
                </a:solidFill>
                <a:latin typeface="Calibri"/>
              </a:rPr>
              <a:t>Choix du futur étudiant</a:t>
            </a:r>
            <a:endParaRPr lang="fr-FR" sz="1400" b="0" strike="noStrike" spc="-1">
              <a:latin typeface="Arial"/>
            </a:endParaRPr>
          </a:p>
        </p:txBody>
      </p:sp>
      <p:sp>
        <p:nvSpPr>
          <p:cNvPr id="224" name="CustomShape 22"/>
          <p:cNvSpPr/>
          <p:nvPr/>
        </p:nvSpPr>
        <p:spPr>
          <a:xfrm>
            <a:off x="4145040" y="5095800"/>
            <a:ext cx="671040" cy="205920"/>
          </a:xfrm>
          <a:prstGeom prst="rightArrow">
            <a:avLst>
              <a:gd name="adj1" fmla="val 50000"/>
              <a:gd name="adj2" fmla="val 50000"/>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5" name="CustomShape 23"/>
          <p:cNvSpPr/>
          <p:nvPr/>
        </p:nvSpPr>
        <p:spPr>
          <a:xfrm>
            <a:off x="4135320" y="5600880"/>
            <a:ext cx="671040" cy="205920"/>
          </a:xfrm>
          <a:prstGeom prst="rightArrow">
            <a:avLst>
              <a:gd name="adj1" fmla="val 50000"/>
              <a:gd name="adj2" fmla="val 50000"/>
            </a:avLst>
          </a:prstGeom>
          <a:solidFill>
            <a:srgbClr val="3D566E"/>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6" name="CustomShape 24"/>
          <p:cNvSpPr/>
          <p:nvPr/>
        </p:nvSpPr>
        <p:spPr>
          <a:xfrm>
            <a:off x="417240" y="3884400"/>
            <a:ext cx="8159400" cy="48708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177840" indent="-177480">
              <a:lnSpc>
                <a:spcPct val="100000"/>
              </a:lnSpc>
              <a:spcBef>
                <a:spcPts val="320"/>
              </a:spcBef>
              <a:buClr>
                <a:srgbClr val="FF0000"/>
              </a:buClr>
              <a:buFont typeface="Lucida Grande"/>
              <a:buChar char="&gt;"/>
            </a:pPr>
            <a:r>
              <a:rPr lang="fr-FR" sz="1600" b="1" strike="noStrike" spc="-1">
                <a:solidFill>
                  <a:srgbClr val="3D566E"/>
                </a:solidFill>
                <a:latin typeface="Calibri"/>
              </a:rPr>
              <a:t>Formation non sélective (licences, PASS) : </a:t>
            </a:r>
            <a:endParaRPr lang="fr-FR" sz="1600" b="0" strike="noStrike" spc="-1">
              <a:latin typeface="Arial"/>
            </a:endParaRPr>
          </a:p>
          <a:p>
            <a:pPr>
              <a:lnSpc>
                <a:spcPct val="100000"/>
              </a:lnSpc>
              <a:spcBef>
                <a:spcPts val="400"/>
              </a:spcBef>
            </a:pPr>
            <a:endParaRPr lang="fr-FR" sz="1600" b="0" strike="noStrike" spc="-1">
              <a:latin typeface="Arial"/>
            </a:endParaRPr>
          </a:p>
          <a:p>
            <a:pPr>
              <a:lnSpc>
                <a:spcPct val="100000"/>
              </a:lnSpc>
              <a:spcBef>
                <a:spcPts val="400"/>
              </a:spcBef>
            </a:pPr>
            <a:endParaRPr lang="fr-FR" sz="1600" b="0" strike="noStrike" spc="-1">
              <a:latin typeface="Arial"/>
            </a:endParaRPr>
          </a:p>
        </p:txBody>
      </p:sp>
      <p:sp>
        <p:nvSpPr>
          <p:cNvPr id="227" name="CustomShape 25"/>
          <p:cNvSpPr/>
          <p:nvPr/>
        </p:nvSpPr>
        <p:spPr>
          <a:xfrm>
            <a:off x="2500200" y="6153120"/>
            <a:ext cx="5839200" cy="52344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8" name="CustomShape 26"/>
          <p:cNvSpPr/>
          <p:nvPr/>
        </p:nvSpPr>
        <p:spPr>
          <a:xfrm>
            <a:off x="2475000" y="6026040"/>
            <a:ext cx="55796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627120">
              <a:lnSpc>
                <a:spcPct val="100000"/>
              </a:lnSpc>
            </a:pPr>
            <a:r>
              <a:rPr lang="fr-FR" sz="1400" b="1" strike="noStrike" spc="-1">
                <a:solidFill>
                  <a:srgbClr val="3D566E"/>
                </a:solidFill>
                <a:latin typeface="Calibri"/>
              </a:rPr>
              <a:t>oui – si : </a:t>
            </a:r>
            <a:r>
              <a:rPr lang="fr-FR" sz="1400" b="0" strike="noStrike" spc="-1">
                <a:solidFill>
                  <a:srgbClr val="3D566E"/>
                </a:solidFill>
                <a:latin typeface="Calibri"/>
              </a:rPr>
              <a:t>le lycéen se voit proposer un </a:t>
            </a:r>
            <a:r>
              <a:rPr lang="fr-FR" sz="1400" b="1" strike="noStrike" spc="-1">
                <a:solidFill>
                  <a:srgbClr val="3D566E"/>
                </a:solidFill>
                <a:latin typeface="Calibri"/>
              </a:rPr>
              <a:t>parcours de réussite personnalisé</a:t>
            </a:r>
            <a:r>
              <a:rPr lang="fr-FR" sz="1400" b="0" strike="noStrike" spc="-1">
                <a:solidFill>
                  <a:srgbClr val="3D566E"/>
                </a:solidFill>
                <a:latin typeface="Calibri"/>
              </a:rPr>
              <a:t> pour se renforcer dans les compétences attendues et se donner toutes les chances de réussir</a:t>
            </a:r>
            <a:endParaRPr lang="fr-FR" sz="1400" b="0" strike="noStrike" spc="-1">
              <a:latin typeface="Arial"/>
            </a:endParaRPr>
          </a:p>
        </p:txBody>
      </p:sp>
      <p:sp>
        <p:nvSpPr>
          <p:cNvPr id="229" name="CustomShape 27"/>
          <p:cNvSpPr/>
          <p:nvPr/>
        </p:nvSpPr>
        <p:spPr>
          <a:xfrm>
            <a:off x="4933800" y="4533840"/>
            <a:ext cx="3419640" cy="323640"/>
          </a:xfrm>
          <a:prstGeom prst="roundRect">
            <a:avLst>
              <a:gd name="adj" fmla="val 16667"/>
            </a:avLst>
          </a:prstGeom>
          <a:solidFill>
            <a:srgbClr val="F28E6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fr-FR" sz="1400" b="1" strike="noStrike" spc="-1">
                <a:solidFill>
                  <a:srgbClr val="3D566E"/>
                </a:solidFill>
                <a:latin typeface="Calibri"/>
              </a:rPr>
              <a:t>Il accepte la proposition ou y renonce</a:t>
            </a:r>
            <a:endParaRPr lang="fr-FR" sz="1400" b="0" strike="noStrike" spc="-1">
              <a:latin typeface="Arial"/>
            </a:endParaRPr>
          </a:p>
        </p:txBody>
      </p:sp>
      <p:sp>
        <p:nvSpPr>
          <p:cNvPr id="230" name="CustomShape 28"/>
          <p:cNvSpPr/>
          <p:nvPr/>
        </p:nvSpPr>
        <p:spPr>
          <a:xfrm>
            <a:off x="4958640" y="5026680"/>
            <a:ext cx="3419640" cy="323640"/>
          </a:xfrm>
          <a:prstGeom prst="roundRect">
            <a:avLst>
              <a:gd name="adj" fmla="val 16667"/>
            </a:avLst>
          </a:prstGeom>
          <a:solidFill>
            <a:srgbClr val="F28E6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100000"/>
              </a:lnSpc>
            </a:pPr>
            <a:r>
              <a:rPr lang="fr-FR" sz="1400" b="1" strike="noStrike" spc="-1">
                <a:solidFill>
                  <a:srgbClr val="3D566E"/>
                </a:solidFill>
                <a:latin typeface="Calibri"/>
              </a:rPr>
              <a:t>Il accepte la proposition ou y renonce</a:t>
            </a:r>
            <a:endParaRPr lang="fr-FR" sz="1400" b="0" strike="noStrike" spc="-1">
              <a:latin typeface="Arial"/>
            </a:endParaRPr>
          </a:p>
        </p:txBody>
      </p:sp>
      <p:sp>
        <p:nvSpPr>
          <p:cNvPr id="231" name="CustomShape 29"/>
          <p:cNvSpPr/>
          <p:nvPr/>
        </p:nvSpPr>
        <p:spPr>
          <a:xfrm>
            <a:off x="4944600" y="5508720"/>
            <a:ext cx="3419640" cy="323640"/>
          </a:xfrm>
          <a:prstGeom prst="roundRect">
            <a:avLst>
              <a:gd name="adj" fmla="val 16667"/>
            </a:avLst>
          </a:prstGeom>
          <a:solidFill>
            <a:srgbClr val="F28E65"/>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400" b="1" strike="noStrike" spc="-1">
                <a:solidFill>
                  <a:srgbClr val="3D566E"/>
                </a:solidFill>
                <a:latin typeface="Calibri"/>
              </a:rPr>
              <a:t>Il maintient le vœu en attente ou y renonce</a:t>
            </a:r>
            <a:endParaRPr lang="fr-FR" sz="14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357120" y="357120"/>
            <a:ext cx="8500680" cy="571320"/>
          </a:xfrm>
          <a:prstGeom prst="rect">
            <a:avLst/>
          </a:prstGeom>
          <a:noFill/>
          <a:ln>
            <a:solidFill>
              <a:srgbClr val="FF0000"/>
            </a:solidFill>
          </a:ln>
        </p:spPr>
        <p:txBody>
          <a:bodyPr anchor="ctr">
            <a:normAutofit/>
          </a:bodyPr>
          <a:lstStyle/>
          <a:p>
            <a:pPr>
              <a:lnSpc>
                <a:spcPct val="100000"/>
              </a:lnSpc>
            </a:pPr>
            <a:r>
              <a:rPr lang="fr-FR" sz="2800" b="0" strike="noStrike" cap="all" spc="-1">
                <a:solidFill>
                  <a:srgbClr val="3D566E"/>
                </a:solidFill>
                <a:latin typeface="Calibri"/>
              </a:rPr>
              <a:t>Comment répondre aux propositions reçues (1/3) </a:t>
            </a:r>
            <a:endParaRPr lang="fr-FR" sz="2800" b="0" strike="noStrike" spc="-1">
              <a:solidFill>
                <a:srgbClr val="000000"/>
              </a:solidFill>
              <a:latin typeface="Calibri"/>
            </a:endParaRPr>
          </a:p>
        </p:txBody>
      </p:sp>
      <p:sp>
        <p:nvSpPr>
          <p:cNvPr id="233" name="TextShape 2"/>
          <p:cNvSpPr txBox="1"/>
          <p:nvPr/>
        </p:nvSpPr>
        <p:spPr>
          <a:xfrm>
            <a:off x="426600" y="1251000"/>
            <a:ext cx="8159400" cy="4904640"/>
          </a:xfrm>
          <a:prstGeom prst="rect">
            <a:avLst/>
          </a:prstGeom>
          <a:noFill/>
          <a:ln>
            <a:noFill/>
          </a:ln>
        </p:spPr>
        <p:txBody>
          <a:bodyPr>
            <a:normAutofit/>
          </a:bodyPr>
          <a:lstStyle/>
          <a:p>
            <a:pPr marL="343080" indent="-342720">
              <a:lnSpc>
                <a:spcPct val="100000"/>
              </a:lnSpc>
              <a:spcBef>
                <a:spcPts val="479"/>
              </a:spcBef>
              <a:buClr>
                <a:srgbClr val="FF0000"/>
              </a:buClr>
              <a:buFont typeface="Arial"/>
              <a:buChar char="•"/>
            </a:pPr>
            <a:r>
              <a:rPr lang="fr-FR" sz="2400" b="1" strike="noStrike" spc="-1">
                <a:solidFill>
                  <a:srgbClr val="000000"/>
                </a:solidFill>
                <a:latin typeface="Calibri"/>
              </a:rPr>
              <a:t> </a:t>
            </a:r>
            <a:r>
              <a:rPr lang="fr-FR" sz="1700" b="1" strike="noStrike" spc="-1">
                <a:solidFill>
                  <a:srgbClr val="3D566E"/>
                </a:solidFill>
                <a:latin typeface="Calibri"/>
              </a:rPr>
              <a:t>Quand une proposition d’admission est reçue, le candidat est prévenu : </a:t>
            </a:r>
            <a:endParaRPr lang="fr-FR" sz="1700" b="0" strike="noStrike" spc="-1">
              <a:solidFill>
                <a:srgbClr val="000000"/>
              </a:solidFill>
              <a:latin typeface="Calibri"/>
            </a:endParaRPr>
          </a:p>
          <a:p>
            <a:pPr marL="743040" lvl="1" indent="-285480">
              <a:lnSpc>
                <a:spcPct val="100000"/>
              </a:lnSpc>
              <a:spcBef>
                <a:spcPts val="380"/>
              </a:spcBef>
              <a:buClr>
                <a:srgbClr val="000000"/>
              </a:buClr>
              <a:buFont typeface="Arial"/>
              <a:buChar char="•"/>
            </a:pPr>
            <a:r>
              <a:rPr lang="fr-FR" sz="1900" b="1" strike="noStrike" spc="-1">
                <a:solidFill>
                  <a:srgbClr val="F28E65"/>
                </a:solidFill>
                <a:latin typeface="Calibri"/>
              </a:rPr>
              <a:t>par SMS et par mail dans sa messagerie personnelle </a:t>
            </a:r>
            <a:endParaRPr lang="fr-FR" sz="1900" b="0" strike="noStrike" spc="-1">
              <a:solidFill>
                <a:srgbClr val="000000"/>
              </a:solidFill>
              <a:latin typeface="Calibri"/>
            </a:endParaRPr>
          </a:p>
          <a:p>
            <a:pPr marL="457200">
              <a:lnSpc>
                <a:spcPct val="100000"/>
              </a:lnSpc>
              <a:spcBef>
                <a:spcPts val="380"/>
              </a:spcBef>
            </a:pPr>
            <a:endParaRPr lang="fr-FR" sz="1900" b="0" strike="noStrike" spc="-1">
              <a:solidFill>
                <a:srgbClr val="000000"/>
              </a:solidFill>
              <a:latin typeface="Calibri"/>
            </a:endParaRPr>
          </a:p>
          <a:p>
            <a:pPr marL="743040" lvl="1" indent="-285480">
              <a:lnSpc>
                <a:spcPct val="100000"/>
              </a:lnSpc>
              <a:spcBef>
                <a:spcPts val="380"/>
              </a:spcBef>
              <a:buClr>
                <a:srgbClr val="000000"/>
              </a:buClr>
              <a:buFont typeface="Arial"/>
              <a:buChar char="•"/>
            </a:pPr>
            <a:r>
              <a:rPr lang="fr-FR" sz="1900" b="1" strike="noStrike" spc="-1">
                <a:solidFill>
                  <a:srgbClr val="F28E65"/>
                </a:solidFill>
                <a:latin typeface="Calibri"/>
              </a:rPr>
              <a:t>par notification sur l’application Parcoursup </a:t>
            </a:r>
            <a:r>
              <a:rPr lang="fr-FR" sz="1700" b="0" strike="noStrike" spc="-1">
                <a:solidFill>
                  <a:srgbClr val="3D566E"/>
                </a:solidFill>
                <a:latin typeface="Calibri"/>
              </a:rPr>
              <a:t>préalablement installée sur son portable</a:t>
            </a:r>
            <a:endParaRPr lang="fr-FR" sz="1700" b="0" strike="noStrike" spc="-1">
              <a:solidFill>
                <a:srgbClr val="000000"/>
              </a:solidFill>
              <a:latin typeface="Calibri"/>
            </a:endParaRPr>
          </a:p>
          <a:p>
            <a:endParaRPr lang="fr-FR" sz="1700" b="0" strike="noStrike" spc="-1">
              <a:solidFill>
                <a:srgbClr val="000000"/>
              </a:solidFill>
              <a:latin typeface="Calibri"/>
            </a:endParaRPr>
          </a:p>
          <a:p>
            <a:pPr marL="743040" lvl="1" indent="-285480">
              <a:lnSpc>
                <a:spcPct val="100000"/>
              </a:lnSpc>
              <a:spcBef>
                <a:spcPts val="380"/>
              </a:spcBef>
              <a:buClr>
                <a:srgbClr val="000000"/>
              </a:buClr>
              <a:buFont typeface="Arial"/>
              <a:buChar char="•"/>
            </a:pPr>
            <a:r>
              <a:rPr lang="fr-FR" sz="1900" b="1" strike="noStrike" spc="-1">
                <a:solidFill>
                  <a:srgbClr val="F28E65"/>
                </a:solidFill>
                <a:latin typeface="Calibri"/>
              </a:rPr>
              <a:t>dans la messagerie intégrée au dossier </a:t>
            </a:r>
            <a:r>
              <a:rPr lang="fr-FR" sz="1700" b="0" strike="noStrike" spc="-1">
                <a:solidFill>
                  <a:srgbClr val="3D566E"/>
                </a:solidFill>
                <a:latin typeface="Calibri"/>
              </a:rPr>
              <a:t>candidat sur Parcoursup</a:t>
            </a:r>
            <a:endParaRPr lang="fr-FR" sz="1700" b="0" strike="noStrike" spc="-1">
              <a:solidFill>
                <a:srgbClr val="000000"/>
              </a:solidFill>
              <a:latin typeface="Calibri"/>
            </a:endParaRPr>
          </a:p>
          <a:p>
            <a:pPr marL="457200">
              <a:lnSpc>
                <a:spcPct val="100000"/>
              </a:lnSpc>
              <a:spcBef>
                <a:spcPts val="380"/>
              </a:spcBef>
            </a:pPr>
            <a:endParaRPr lang="fr-FR" sz="1700" b="0" strike="noStrike" spc="-1">
              <a:solidFill>
                <a:srgbClr val="000000"/>
              </a:solidFill>
              <a:latin typeface="Calibri"/>
            </a:endParaRPr>
          </a:p>
          <a:p>
            <a:pPr marL="457200">
              <a:lnSpc>
                <a:spcPct val="100000"/>
              </a:lnSpc>
              <a:spcBef>
                <a:spcPts val="380"/>
              </a:spcBef>
            </a:pPr>
            <a:endParaRPr lang="fr-FR" sz="1700" b="0" strike="noStrike" spc="-1">
              <a:solidFill>
                <a:srgbClr val="000000"/>
              </a:solidFill>
              <a:latin typeface="Calibri"/>
            </a:endParaRPr>
          </a:p>
          <a:p>
            <a:pPr>
              <a:lnSpc>
                <a:spcPct val="100000"/>
              </a:lnSpc>
              <a:spcBef>
                <a:spcPts val="380"/>
              </a:spcBef>
            </a:pPr>
            <a:endParaRPr lang="fr-FR" sz="1700" b="0" strike="noStrike" spc="-1">
              <a:solidFill>
                <a:srgbClr val="000000"/>
              </a:solidFill>
              <a:latin typeface="Calibri"/>
            </a:endParaRPr>
          </a:p>
          <a:p>
            <a:pPr>
              <a:lnSpc>
                <a:spcPct val="100000"/>
              </a:lnSpc>
              <a:spcBef>
                <a:spcPts val="380"/>
              </a:spcBef>
            </a:pPr>
            <a:r>
              <a:rPr lang="fr-FR" sz="1900" b="1" strike="noStrike" spc="-1">
                <a:solidFill>
                  <a:srgbClr val="000000"/>
                </a:solidFill>
                <a:latin typeface="Calibri"/>
              </a:rPr>
              <a:t> </a:t>
            </a:r>
            <a:endParaRPr lang="fr-FR" sz="1900" b="0" strike="noStrike" spc="-1">
              <a:solidFill>
                <a:srgbClr val="000000"/>
              </a:solidFill>
              <a:latin typeface="Calibri"/>
            </a:endParaRPr>
          </a:p>
          <a:p>
            <a:pPr marL="343080" indent="-342720">
              <a:lnSpc>
                <a:spcPct val="100000"/>
              </a:lnSpc>
              <a:spcBef>
                <a:spcPts val="340"/>
              </a:spcBef>
              <a:buClr>
                <a:srgbClr val="FF0000"/>
              </a:buClr>
              <a:buFont typeface="Arial"/>
              <a:buChar char="•"/>
            </a:pPr>
            <a:r>
              <a:rPr lang="fr-FR" sz="1700" b="1" strike="noStrike" spc="-1">
                <a:solidFill>
                  <a:srgbClr val="3D566E"/>
                </a:solidFill>
                <a:latin typeface="Calibri"/>
              </a:rPr>
              <a:t>L’application Parcoursup:</a:t>
            </a:r>
            <a:endParaRPr lang="fr-FR" sz="1700" b="0" strike="noStrike" spc="-1">
              <a:solidFill>
                <a:srgbClr val="000000"/>
              </a:solidFill>
              <a:latin typeface="Calibri"/>
            </a:endParaRPr>
          </a:p>
          <a:p>
            <a:pPr marL="743040" lvl="1" indent="-285480">
              <a:lnSpc>
                <a:spcPct val="100000"/>
              </a:lnSpc>
              <a:spcBef>
                <a:spcPts val="380"/>
              </a:spcBef>
              <a:buClr>
                <a:srgbClr val="000000"/>
              </a:buClr>
              <a:buFont typeface="Arial"/>
              <a:buChar char="•"/>
            </a:pPr>
            <a:r>
              <a:rPr lang="fr-FR" sz="1900" b="0" strike="noStrike" spc="-1">
                <a:solidFill>
                  <a:srgbClr val="000000"/>
                </a:solidFill>
                <a:latin typeface="Calibri"/>
              </a:rPr>
              <a:t> </a:t>
            </a:r>
            <a:r>
              <a:rPr lang="fr-FR" sz="1700" b="0" strike="noStrike" spc="-1">
                <a:solidFill>
                  <a:srgbClr val="3D566E"/>
                </a:solidFill>
                <a:latin typeface="Calibri"/>
              </a:rPr>
              <a:t>elle permet de recevoir sur son portable toutes les notifications </a:t>
            </a:r>
            <a:endParaRPr lang="fr-FR" sz="1700" b="0" strike="noStrike" spc="-1">
              <a:solidFill>
                <a:srgbClr val="000000"/>
              </a:solidFill>
              <a:latin typeface="Calibri"/>
            </a:endParaRPr>
          </a:p>
          <a:p>
            <a:pPr marL="457200">
              <a:lnSpc>
                <a:spcPct val="100000"/>
              </a:lnSpc>
              <a:spcBef>
                <a:spcPts val="340"/>
              </a:spcBef>
            </a:pPr>
            <a:r>
              <a:rPr lang="fr-FR" sz="1700" b="0" strike="noStrike" spc="-1">
                <a:solidFill>
                  <a:srgbClr val="3D566E"/>
                </a:solidFill>
                <a:latin typeface="Calibri"/>
              </a:rPr>
              <a:t>et alertes durant la procédure</a:t>
            </a:r>
            <a:endParaRPr lang="fr-FR" sz="1700" b="0" strike="noStrike" spc="-1">
              <a:solidFill>
                <a:srgbClr val="000000"/>
              </a:solidFill>
              <a:latin typeface="Calibri"/>
            </a:endParaRPr>
          </a:p>
          <a:p>
            <a:pPr marL="743040" lvl="1" indent="-285480">
              <a:lnSpc>
                <a:spcPct val="100000"/>
              </a:lnSpc>
              <a:spcBef>
                <a:spcPts val="380"/>
              </a:spcBef>
              <a:buClr>
                <a:srgbClr val="000000"/>
              </a:buClr>
              <a:buFont typeface="Arial"/>
              <a:buChar char="•"/>
            </a:pPr>
            <a:r>
              <a:rPr lang="fr-FR" sz="1900" b="1" strike="noStrike" spc="-1">
                <a:solidFill>
                  <a:srgbClr val="F28E65"/>
                </a:solidFill>
                <a:latin typeface="Calibri"/>
              </a:rPr>
              <a:t> elle sera téléchargeable</a:t>
            </a:r>
            <a:r>
              <a:rPr lang="fr-FR" sz="1900" b="0" strike="noStrike" spc="-1">
                <a:solidFill>
                  <a:srgbClr val="000000"/>
                </a:solidFill>
                <a:latin typeface="Calibri"/>
              </a:rPr>
              <a:t>  </a:t>
            </a:r>
            <a:r>
              <a:rPr lang="fr-FR" sz="1700" b="0" strike="noStrike" spc="-1">
                <a:solidFill>
                  <a:srgbClr val="3D566E"/>
                </a:solidFill>
                <a:latin typeface="Calibri"/>
              </a:rPr>
              <a:t>avant  le 27 mai sur                          et</a:t>
            </a: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p:txBody>
      </p:sp>
      <p:sp>
        <p:nvSpPr>
          <p:cNvPr id="234" name="CustomShape 3"/>
          <p:cNvSpPr/>
          <p:nvPr/>
        </p:nvSpPr>
        <p:spPr>
          <a:xfrm>
            <a:off x="743760" y="3812040"/>
            <a:ext cx="7642080" cy="573840"/>
          </a:xfrm>
          <a:prstGeom prst="rect">
            <a:avLst/>
          </a:prstGeom>
          <a:noFill/>
          <a:ln w="12600">
            <a:solidFill>
              <a:srgbClr val="3D566E"/>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nSpc>
                <a:spcPct val="90000"/>
              </a:lnSpc>
            </a:pPr>
            <a:r>
              <a:rPr lang="fr-FR" sz="1600" b="1" strike="noStrike" spc="-1">
                <a:solidFill>
                  <a:srgbClr val="F28E65"/>
                </a:solidFill>
                <a:latin typeface="Calibri"/>
              </a:rPr>
              <a:t>Info </a:t>
            </a:r>
            <a:r>
              <a:rPr lang="fr-FR" sz="1600" b="0" strike="noStrike" spc="-1">
                <a:solidFill>
                  <a:srgbClr val="3D566E"/>
                </a:solidFill>
                <a:latin typeface="Calibri"/>
              </a:rPr>
              <a:t>: les parents seront également prévenus lorsqu’ils ont renseigné leur adresse mail et leur numéro de portable sur la plateforme / dossier candidat / profil</a:t>
            </a:r>
            <a:endParaRPr lang="fr-FR" sz="1600" b="0" strike="noStrike" spc="-1">
              <a:latin typeface="Arial"/>
            </a:endParaRPr>
          </a:p>
        </p:txBody>
      </p:sp>
      <p:pic>
        <p:nvPicPr>
          <p:cNvPr id="235" name="Image 2"/>
          <p:cNvPicPr/>
          <p:nvPr/>
        </p:nvPicPr>
        <p:blipFill>
          <a:blip r:embed="rId2" cstate="print"/>
          <a:stretch/>
        </p:blipFill>
        <p:spPr>
          <a:xfrm>
            <a:off x="5572080" y="5572080"/>
            <a:ext cx="1181520" cy="429840"/>
          </a:xfrm>
          <a:prstGeom prst="rect">
            <a:avLst/>
          </a:prstGeom>
          <a:ln>
            <a:noFill/>
          </a:ln>
        </p:spPr>
      </p:pic>
      <p:pic>
        <p:nvPicPr>
          <p:cNvPr id="236" name="Image 3"/>
          <p:cNvPicPr/>
          <p:nvPr/>
        </p:nvPicPr>
        <p:blipFill>
          <a:blip r:embed="rId3" cstate="print"/>
          <a:stretch/>
        </p:blipFill>
        <p:spPr>
          <a:xfrm>
            <a:off x="7072200" y="5572080"/>
            <a:ext cx="1294920" cy="3884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428760" y="428760"/>
            <a:ext cx="8229240" cy="582120"/>
          </a:xfrm>
          <a:prstGeom prst="rect">
            <a:avLst/>
          </a:prstGeom>
          <a:noFill/>
          <a:ln>
            <a:solidFill>
              <a:srgbClr val="FF0000"/>
            </a:solidFill>
          </a:ln>
        </p:spPr>
        <p:txBody>
          <a:bodyPr anchor="ctr">
            <a:normAutofit/>
          </a:bodyPr>
          <a:lstStyle/>
          <a:p>
            <a:pPr algn="ctr">
              <a:lnSpc>
                <a:spcPct val="100000"/>
              </a:lnSpc>
            </a:pPr>
            <a:r>
              <a:rPr lang="fr-FR" sz="2400" b="0" strike="noStrike" cap="all" spc="-1">
                <a:solidFill>
                  <a:srgbClr val="3D566E"/>
                </a:solidFill>
                <a:latin typeface="Calibri"/>
              </a:rPr>
              <a:t>Comment répondre aux propositions reçues (2/3) </a:t>
            </a:r>
            <a:endParaRPr lang="fr-FR" sz="2400" b="0" strike="noStrike" spc="-1">
              <a:solidFill>
                <a:srgbClr val="000000"/>
              </a:solidFill>
              <a:latin typeface="Calibri"/>
            </a:endParaRPr>
          </a:p>
        </p:txBody>
      </p:sp>
      <p:sp>
        <p:nvSpPr>
          <p:cNvPr id="238" name="TextShape 2"/>
          <p:cNvSpPr txBox="1"/>
          <p:nvPr/>
        </p:nvSpPr>
        <p:spPr>
          <a:xfrm>
            <a:off x="288360" y="1293480"/>
            <a:ext cx="8639640" cy="4840920"/>
          </a:xfrm>
          <a:prstGeom prst="rect">
            <a:avLst/>
          </a:prstGeom>
          <a:noFill/>
          <a:ln>
            <a:noFill/>
          </a:ln>
        </p:spPr>
        <p:txBody>
          <a:bodyPr>
            <a:normAutofit/>
          </a:bodyPr>
          <a:lstStyle/>
          <a:p>
            <a:pPr marL="343080" indent="-342720" algn="just">
              <a:lnSpc>
                <a:spcPct val="100000"/>
              </a:lnSpc>
              <a:spcBef>
                <a:spcPts val="340"/>
              </a:spcBef>
              <a:buClr>
                <a:srgbClr val="FF0000"/>
              </a:buClr>
              <a:buFont typeface="Arial"/>
              <a:buChar char="•"/>
            </a:pPr>
            <a:r>
              <a:rPr lang="fr-FR" sz="1700" b="1" strike="noStrike" spc="-1">
                <a:solidFill>
                  <a:srgbClr val="3D566E"/>
                </a:solidFill>
                <a:latin typeface="Calibri"/>
              </a:rPr>
              <a:t>ATTENTION aux délais pour répondre </a:t>
            </a:r>
            <a:r>
              <a:rPr lang="fr-FR" sz="1700" b="0" strike="noStrike" spc="-1">
                <a:solidFill>
                  <a:srgbClr val="3D566E"/>
                </a:solidFill>
                <a:latin typeface="Calibri"/>
              </a:rPr>
              <a:t>(ils sont indiqués sur chaque proposition reçue, autour de 5 jours)</a:t>
            </a:r>
            <a:endParaRPr lang="fr-FR" sz="1700" b="0" strike="noStrike" spc="-1">
              <a:solidFill>
                <a:srgbClr val="000000"/>
              </a:solidFill>
              <a:latin typeface="Calibri"/>
            </a:endParaRPr>
          </a:p>
          <a:p>
            <a:pPr algn="just">
              <a:lnSpc>
                <a:spcPct val="100000"/>
              </a:lnSpc>
              <a:spcBef>
                <a:spcPts val="320"/>
              </a:spcBef>
            </a:pPr>
            <a:endParaRPr lang="fr-FR" sz="1700" b="0" strike="noStrike" spc="-1">
              <a:solidFill>
                <a:srgbClr val="000000"/>
              </a:solidFill>
              <a:latin typeface="Calibri"/>
            </a:endParaRPr>
          </a:p>
          <a:p>
            <a:pPr marL="343080" indent="-342720" algn="just">
              <a:lnSpc>
                <a:spcPct val="100000"/>
              </a:lnSpc>
              <a:spcBef>
                <a:spcPts val="340"/>
              </a:spcBef>
              <a:buClr>
                <a:srgbClr val="FF0000"/>
              </a:buClr>
              <a:buFont typeface="Arial"/>
              <a:buChar char="•"/>
            </a:pPr>
            <a:r>
              <a:rPr lang="fr-FR" sz="1700" b="1" strike="noStrike" spc="-1">
                <a:solidFill>
                  <a:srgbClr val="3D566E"/>
                </a:solidFill>
                <a:latin typeface="Calibri"/>
              </a:rPr>
              <a:t> Le lycéen reçoit une seule proposition d’admission et il a des vœux en attente</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Il </a:t>
            </a:r>
            <a:r>
              <a:rPr lang="fr-FR" sz="1600" b="0" strike="noStrike" spc="-1">
                <a:solidFill>
                  <a:srgbClr val="F28E65"/>
                </a:solidFill>
                <a:latin typeface="Calibri"/>
              </a:rPr>
              <a:t>accepte</a:t>
            </a:r>
            <a:r>
              <a:rPr lang="fr-FR" sz="1600" b="0" strike="noStrike" spc="-1">
                <a:solidFill>
                  <a:srgbClr val="000000"/>
                </a:solidFill>
                <a:latin typeface="Calibri"/>
              </a:rPr>
              <a:t> </a:t>
            </a:r>
            <a:r>
              <a:rPr lang="fr-FR" sz="1700" b="0" strike="noStrike" spc="-1">
                <a:solidFill>
                  <a:srgbClr val="3D566E"/>
                </a:solidFill>
                <a:latin typeface="Calibri"/>
              </a:rPr>
              <a:t>la proposition (ou y renonce) et il indique les vœux en attente qui l’intéressent davantage et qu’il souhaite conserver</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S’il accepte définitivement la proposition, cela signifie qu’il renonce à tous ses autres vœux et il consulte les </a:t>
            </a:r>
            <a:r>
              <a:rPr lang="fr-FR" sz="1600" b="0" strike="noStrike" spc="-1">
                <a:solidFill>
                  <a:srgbClr val="F28E65"/>
                </a:solidFill>
                <a:latin typeface="Calibri"/>
              </a:rPr>
              <a:t>modalités d’inscription administrative </a:t>
            </a:r>
            <a:r>
              <a:rPr lang="fr-FR" sz="1700" b="0" strike="noStrike" spc="-1">
                <a:solidFill>
                  <a:srgbClr val="3D566E"/>
                </a:solidFill>
                <a:latin typeface="Calibri"/>
              </a:rPr>
              <a:t>de la formation acceptée</a:t>
            </a:r>
            <a:endParaRPr lang="fr-FR" sz="1700" b="0" strike="noStrike" spc="-1">
              <a:solidFill>
                <a:srgbClr val="000000"/>
              </a:solidFill>
              <a:latin typeface="Calibri"/>
            </a:endParaRPr>
          </a:p>
          <a:p>
            <a:endParaRPr lang="fr-FR" sz="1700" b="0" strike="noStrike" spc="-1">
              <a:solidFill>
                <a:srgbClr val="000000"/>
              </a:solidFill>
              <a:latin typeface="Calibri"/>
            </a:endParaRPr>
          </a:p>
          <a:p>
            <a:pPr marL="343080" indent="-342720" algn="just">
              <a:lnSpc>
                <a:spcPct val="100000"/>
              </a:lnSpc>
              <a:spcBef>
                <a:spcPts val="320"/>
              </a:spcBef>
              <a:buClr>
                <a:srgbClr val="FF0000"/>
              </a:buClr>
              <a:buFont typeface="Arial"/>
              <a:buChar char="•"/>
            </a:pPr>
            <a:r>
              <a:rPr lang="fr-FR" sz="1600" b="1" strike="noStrike" spc="-1">
                <a:solidFill>
                  <a:srgbClr val="000000"/>
                </a:solidFill>
                <a:latin typeface="Calibri"/>
              </a:rPr>
              <a:t> Le lycéen reçoit plusieurs propositions d’admission et il a des vœux en attente</a:t>
            </a:r>
            <a:endParaRPr lang="fr-FR" sz="16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Il doit  faire un choix en </a:t>
            </a:r>
            <a:r>
              <a:rPr lang="fr-FR" sz="1600" b="0" strike="noStrike" spc="-1">
                <a:solidFill>
                  <a:srgbClr val="F28E65"/>
                </a:solidFill>
                <a:latin typeface="Calibri"/>
              </a:rPr>
              <a:t>acceptant une seule proposition </a:t>
            </a:r>
            <a:r>
              <a:rPr lang="fr-FR" sz="1700" b="0" strike="noStrike" spc="-1">
                <a:solidFill>
                  <a:srgbClr val="3D566E"/>
                </a:solidFill>
                <a:latin typeface="Calibri"/>
              </a:rPr>
              <a:t>et ce faisant renoncer aux autres qu’il a reçues pour ne pas monopoliser les places</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Il indique les vœux en attente qui l’intéressent davantage et qu’il souhaite conserver</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S’il accepte définitivement la proposition, cela signifie qu’il renonce à tous ses autres vœux et il consulte les </a:t>
            </a:r>
            <a:r>
              <a:rPr lang="fr-FR" sz="1600" b="0" strike="noStrike" spc="-1">
                <a:solidFill>
                  <a:srgbClr val="F28E65"/>
                </a:solidFill>
                <a:latin typeface="Calibri"/>
              </a:rPr>
              <a:t>modalités d’inscription administrative </a:t>
            </a:r>
            <a:r>
              <a:rPr lang="fr-FR" sz="1700" b="0" strike="noStrike" spc="-1">
                <a:solidFill>
                  <a:srgbClr val="3D566E"/>
                </a:solidFill>
                <a:latin typeface="Calibri"/>
              </a:rPr>
              <a:t>de la formation acceptée</a:t>
            </a:r>
            <a:endParaRPr lang="fr-FR" sz="1700" b="0" strike="noStrike" spc="-1">
              <a:solidFill>
                <a:srgbClr val="000000"/>
              </a:solidFill>
              <a:latin typeface="Calibri"/>
            </a:endParaRPr>
          </a:p>
          <a:p>
            <a:pPr>
              <a:lnSpc>
                <a:spcPct val="100000"/>
              </a:lnSpc>
              <a:spcBef>
                <a:spcPts val="519"/>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p:txBody>
      </p:sp>
      <p:sp>
        <p:nvSpPr>
          <p:cNvPr id="239" name="TextShape 3"/>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288360" y="1687680"/>
            <a:ext cx="8639640" cy="4598640"/>
          </a:xfrm>
          <a:prstGeom prst="rect">
            <a:avLst/>
          </a:prstGeom>
          <a:noFill/>
          <a:ln>
            <a:noFill/>
          </a:ln>
        </p:spPr>
        <p:txBody>
          <a:bodyPr>
            <a:normAutofit/>
          </a:bodyPr>
          <a:lstStyle/>
          <a:p>
            <a:pPr marL="343080" indent="-342720" algn="just">
              <a:lnSpc>
                <a:spcPct val="100000"/>
              </a:lnSpc>
              <a:spcBef>
                <a:spcPts val="340"/>
              </a:spcBef>
              <a:buClr>
                <a:srgbClr val="FF0000"/>
              </a:buClr>
              <a:buFont typeface="Arial"/>
              <a:buChar char="•"/>
            </a:pPr>
            <a:r>
              <a:rPr lang="fr-FR" sz="1700" b="1" strike="noStrike" spc="-1">
                <a:solidFill>
                  <a:srgbClr val="3D566E"/>
                </a:solidFill>
                <a:latin typeface="Calibri"/>
              </a:rPr>
              <a:t>Le lycéen ne reçoit que des réponses « en attente »</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 il consulte les indicateurs disponibles pour chaque vœu en attente</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 des places vont se libérer au fur et à mesure que les autres candidats vont renoncer à leurs propositions</a:t>
            </a:r>
            <a:endParaRPr lang="fr-FR" sz="1700" b="0" strike="noStrike" spc="-1">
              <a:solidFill>
                <a:srgbClr val="000000"/>
              </a:solidFill>
              <a:latin typeface="Calibri"/>
            </a:endParaRPr>
          </a:p>
          <a:p>
            <a:endParaRPr lang="fr-FR" sz="1700" b="0" strike="noStrike" spc="-1">
              <a:solidFill>
                <a:srgbClr val="000000"/>
              </a:solidFill>
              <a:latin typeface="Calibri"/>
            </a:endParaRPr>
          </a:p>
          <a:p>
            <a:pPr marL="343080" indent="-342720" algn="just">
              <a:lnSpc>
                <a:spcPct val="100000"/>
              </a:lnSpc>
              <a:spcBef>
                <a:spcPts val="340"/>
              </a:spcBef>
              <a:buClr>
                <a:srgbClr val="FF0000"/>
              </a:buClr>
              <a:buFont typeface="Arial"/>
              <a:buChar char="•"/>
            </a:pPr>
            <a:r>
              <a:rPr lang="fr-FR" sz="1700" b="1" strike="noStrike" spc="-1">
                <a:solidFill>
                  <a:srgbClr val="3D566E"/>
                </a:solidFill>
                <a:latin typeface="Calibri"/>
              </a:rPr>
              <a:t>Le lycéen ne reçoit que des réponses négatives (dans le cas où il n’a formulé que des vœux pour des formations sélectives)</a:t>
            </a:r>
            <a:endParaRPr lang="fr-FR" sz="1700" b="0" strike="noStrike" spc="-1">
              <a:solidFill>
                <a:srgbClr val="000000"/>
              </a:solidFill>
              <a:latin typeface="Calibri"/>
            </a:endParaRPr>
          </a:p>
          <a:p>
            <a:pPr marL="743040" lvl="1" indent="-285480" algn="just">
              <a:lnSpc>
                <a:spcPct val="100000"/>
              </a:lnSpc>
              <a:spcBef>
                <a:spcPts val="340"/>
              </a:spcBef>
              <a:buClr>
                <a:srgbClr val="000000"/>
              </a:buClr>
              <a:buFont typeface="Arial"/>
              <a:buChar char="–"/>
            </a:pPr>
            <a:r>
              <a:rPr lang="fr-FR" sz="1700" b="0" strike="noStrike" spc="-1">
                <a:solidFill>
                  <a:srgbClr val="3D566E"/>
                </a:solidFill>
                <a:latin typeface="Calibri"/>
              </a:rPr>
              <a:t> </a:t>
            </a:r>
            <a:r>
              <a:rPr lang="fr-FR" sz="1600" b="0" strike="noStrike" spc="-1">
                <a:solidFill>
                  <a:srgbClr val="F28E65"/>
                </a:solidFill>
                <a:latin typeface="Calibri"/>
              </a:rPr>
              <a:t>dès le 27 mai</a:t>
            </a:r>
            <a:r>
              <a:rPr lang="fr-FR" sz="1700" b="0" strike="noStrike" spc="-1">
                <a:solidFill>
                  <a:srgbClr val="3D566E"/>
                </a:solidFill>
                <a:latin typeface="Calibri"/>
              </a:rPr>
              <a:t>, il peut demander un conseil ou un accompagnement, individuel ou collectif, dans son lycée ou dans un CIO pour envisager d’autres choix de formation et formuler des nouveaux vœux en </a:t>
            </a:r>
            <a:r>
              <a:rPr lang="fr-FR" sz="1600" b="0" strike="noStrike" spc="-1">
                <a:solidFill>
                  <a:srgbClr val="F28E65"/>
                </a:solidFill>
                <a:latin typeface="Calibri"/>
              </a:rPr>
              <a:t>phase complémentaire à partir du 16 juin 2021</a:t>
            </a:r>
            <a:r>
              <a:rPr lang="fr-FR" sz="1700" b="0" strike="noStrike" spc="-1">
                <a:solidFill>
                  <a:srgbClr val="3D566E"/>
                </a:solidFill>
                <a:latin typeface="Calibri"/>
              </a:rPr>
              <a:t>. </a:t>
            </a:r>
            <a:endParaRPr lang="fr-FR" sz="1700" b="0" strike="noStrike" spc="-1">
              <a:solidFill>
                <a:srgbClr val="000000"/>
              </a:solidFill>
              <a:latin typeface="Calibri"/>
            </a:endParaRPr>
          </a:p>
          <a:p>
            <a:pPr>
              <a:lnSpc>
                <a:spcPct val="100000"/>
              </a:lnSpc>
              <a:spcBef>
                <a:spcPts val="519"/>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p:txBody>
      </p:sp>
      <p:sp>
        <p:nvSpPr>
          <p:cNvPr id="241" name="TextShape 2"/>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
        <p:nvSpPr>
          <p:cNvPr id="242" name="TextShape 3"/>
          <p:cNvSpPr txBox="1"/>
          <p:nvPr/>
        </p:nvSpPr>
        <p:spPr>
          <a:xfrm>
            <a:off x="428760" y="428760"/>
            <a:ext cx="8229240" cy="582120"/>
          </a:xfrm>
          <a:prstGeom prst="rect">
            <a:avLst/>
          </a:prstGeom>
          <a:noFill/>
          <a:ln>
            <a:solidFill>
              <a:srgbClr val="FF0000"/>
            </a:solidFill>
          </a:ln>
        </p:spPr>
        <p:txBody>
          <a:bodyPr anchor="ctr">
            <a:normAutofit/>
          </a:bodyPr>
          <a:lstStyle/>
          <a:p>
            <a:pPr algn="ctr">
              <a:lnSpc>
                <a:spcPct val="100000"/>
              </a:lnSpc>
            </a:pPr>
            <a:r>
              <a:rPr lang="fr-FR" sz="2400" b="0" strike="noStrike" cap="all" spc="-1">
                <a:solidFill>
                  <a:srgbClr val="3D566E"/>
                </a:solidFill>
                <a:latin typeface="Calibri"/>
              </a:rPr>
              <a:t>Comment répondre aux propositions reçues (3/3) </a:t>
            </a:r>
            <a:endParaRPr lang="fr-FR" sz="2400" b="0" strike="noStrike" spc="-1">
              <a:solidFill>
                <a:srgbClr val="000000"/>
              </a:solidFill>
              <a:latin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288360" y="1293480"/>
            <a:ext cx="8639640" cy="4857480"/>
          </a:xfrm>
          <a:prstGeom prst="rect">
            <a:avLst/>
          </a:prstGeom>
          <a:noFill/>
          <a:ln>
            <a:noFill/>
          </a:ln>
        </p:spPr>
        <p:txBody>
          <a:bodyPr>
            <a:normAutofit fontScale="97000"/>
          </a:bodyPr>
          <a:lstStyle/>
          <a:p>
            <a:pPr marL="343080" indent="-342720" algn="just">
              <a:lnSpc>
                <a:spcPct val="100000"/>
              </a:lnSpc>
              <a:buClr>
                <a:srgbClr val="FF0000"/>
              </a:buClr>
              <a:buFont typeface="Arial"/>
              <a:buChar char="•"/>
            </a:pPr>
            <a:r>
              <a:rPr lang="fr-FR" sz="1900" b="1" strike="noStrike" spc="-1">
                <a:solidFill>
                  <a:srgbClr val="F28E65"/>
                </a:solidFill>
                <a:latin typeface="Calibri"/>
              </a:rPr>
              <a:t>Quand ? </a:t>
            </a:r>
            <a:endParaRPr lang="fr-FR" sz="1900" b="0" strike="noStrike" spc="-1">
              <a:solidFill>
                <a:srgbClr val="000000"/>
              </a:solidFill>
              <a:latin typeface="Calibri"/>
            </a:endParaRPr>
          </a:p>
          <a:p>
            <a:pPr marL="1143000" lvl="2" indent="-228240" algn="just">
              <a:lnSpc>
                <a:spcPct val="100000"/>
              </a:lnSpc>
              <a:buClr>
                <a:srgbClr val="3D566E"/>
              </a:buClr>
              <a:buFont typeface="Arial"/>
              <a:buChar char="•"/>
            </a:pPr>
            <a:r>
              <a:rPr lang="fr-FR" sz="1700" b="0" strike="noStrike" spc="-1">
                <a:solidFill>
                  <a:srgbClr val="3D566E"/>
                </a:solidFill>
                <a:latin typeface="Calibri"/>
              </a:rPr>
              <a:t>Du 29 juin au 1er juillet</a:t>
            </a:r>
            <a:endParaRPr lang="fr-FR" sz="1700" b="0" strike="noStrike" spc="-1">
              <a:solidFill>
                <a:srgbClr val="000000"/>
              </a:solidFill>
              <a:latin typeface="Calibri"/>
            </a:endParaRPr>
          </a:p>
          <a:p>
            <a:endParaRPr lang="fr-FR" sz="1700" b="0" strike="noStrike" spc="-1">
              <a:solidFill>
                <a:srgbClr val="000000"/>
              </a:solidFill>
              <a:latin typeface="Calibri"/>
            </a:endParaRPr>
          </a:p>
          <a:p>
            <a:pPr marL="343080" indent="-342720" algn="just">
              <a:lnSpc>
                <a:spcPct val="100000"/>
              </a:lnSpc>
              <a:buClr>
                <a:srgbClr val="FF0000"/>
              </a:buClr>
              <a:buFont typeface="Arial"/>
              <a:buChar char="•"/>
            </a:pPr>
            <a:r>
              <a:rPr lang="fr-FR" sz="1900" b="1" strike="noStrike" spc="-1">
                <a:solidFill>
                  <a:srgbClr val="F28E65"/>
                </a:solidFill>
                <a:latin typeface="Calibri"/>
              </a:rPr>
              <a:t>Pour qui et pourquoi ? </a:t>
            </a:r>
            <a:endParaRPr lang="fr-FR" sz="1900" b="0" strike="noStrike" spc="-1">
              <a:solidFill>
                <a:srgbClr val="000000"/>
              </a:solidFill>
              <a:latin typeface="Calibri"/>
            </a:endParaRPr>
          </a:p>
          <a:p>
            <a:endParaRPr lang="fr-FR" sz="1900" b="0" strike="noStrike" spc="-1">
              <a:solidFill>
                <a:srgbClr val="000000"/>
              </a:solidFill>
              <a:latin typeface="Calibri"/>
            </a:endParaRPr>
          </a:p>
          <a:p>
            <a:pPr marL="1143000" lvl="2" indent="-228240" algn="just">
              <a:lnSpc>
                <a:spcPct val="100000"/>
              </a:lnSpc>
              <a:buClr>
                <a:srgbClr val="3D566E"/>
              </a:buClr>
              <a:buFont typeface="Arial"/>
              <a:buChar char="•"/>
            </a:pPr>
            <a:r>
              <a:rPr lang="fr-FR" sz="1700" b="0" strike="noStrike" spc="-1">
                <a:solidFill>
                  <a:srgbClr val="3D566E"/>
                </a:solidFill>
                <a:latin typeface="Calibri"/>
              </a:rPr>
              <a:t>Pour les seuls candidats ayant des vœux en attente (qu’ils aient accepté ou non une proposition d’admission)</a:t>
            </a:r>
            <a:endParaRPr lang="fr-FR" sz="1700" b="0" strike="noStrike" spc="-1">
              <a:solidFill>
                <a:srgbClr val="000000"/>
              </a:solidFill>
              <a:latin typeface="Calibri"/>
            </a:endParaRPr>
          </a:p>
          <a:p>
            <a:pPr marL="1143000" lvl="2" indent="-228240" algn="just">
              <a:lnSpc>
                <a:spcPct val="100000"/>
              </a:lnSpc>
              <a:buClr>
                <a:srgbClr val="F28E65"/>
              </a:buClr>
              <a:buFont typeface="Arial"/>
              <a:buChar char="•"/>
            </a:pPr>
            <a:r>
              <a:rPr lang="fr-FR" sz="1900" b="1" strike="noStrike" spc="-1">
                <a:solidFill>
                  <a:srgbClr val="F28E65"/>
                </a:solidFill>
                <a:latin typeface="Calibri"/>
              </a:rPr>
              <a:t>A noter </a:t>
            </a:r>
            <a:r>
              <a:rPr lang="fr-FR" sz="1700" b="0" strike="noStrike" spc="-1">
                <a:solidFill>
                  <a:srgbClr val="3D566E"/>
                </a:solidFill>
                <a:latin typeface="Calibri"/>
              </a:rPr>
              <a:t>: Les candidats qui ont déjà accepté définitivement une proposition d’admission ne sont pas concernés. Il en est de même pour ceux qui ont activé l’option « répondeur automatique ».</a:t>
            </a:r>
            <a:endParaRPr lang="fr-FR" sz="1700" b="0" strike="noStrike" spc="-1">
              <a:solidFill>
                <a:srgbClr val="000000"/>
              </a:solidFill>
              <a:latin typeface="Calibri"/>
            </a:endParaRPr>
          </a:p>
          <a:p>
            <a:endParaRPr lang="fr-FR" sz="1700" b="0" strike="noStrike" spc="-1">
              <a:solidFill>
                <a:srgbClr val="000000"/>
              </a:solidFill>
              <a:latin typeface="Calibri"/>
            </a:endParaRPr>
          </a:p>
          <a:p>
            <a:pPr marL="1143000" lvl="2" indent="-228240" algn="just">
              <a:lnSpc>
                <a:spcPct val="100000"/>
              </a:lnSpc>
              <a:buClr>
                <a:srgbClr val="3D566E"/>
              </a:buClr>
              <a:buFont typeface="Arial"/>
              <a:buChar char="•"/>
            </a:pPr>
            <a:r>
              <a:rPr lang="fr-FR" sz="1700" b="0" strike="noStrike" spc="-1">
                <a:solidFill>
                  <a:srgbClr val="3D566E"/>
                </a:solidFill>
                <a:latin typeface="Calibri"/>
              </a:rPr>
              <a:t>Pour faire le point sur votre dossier </a:t>
            </a:r>
            <a:endParaRPr lang="fr-FR" sz="1700" b="0" strike="noStrike" spc="-1">
              <a:solidFill>
                <a:srgbClr val="000000"/>
              </a:solidFill>
              <a:latin typeface="Calibri"/>
            </a:endParaRPr>
          </a:p>
          <a:p>
            <a:endParaRPr lang="fr-FR" sz="1700" b="0" strike="noStrike" spc="-1">
              <a:solidFill>
                <a:srgbClr val="000000"/>
              </a:solidFill>
              <a:latin typeface="Calibri"/>
            </a:endParaRPr>
          </a:p>
          <a:p>
            <a:endParaRPr lang="fr-FR" sz="1700" b="0" strike="noStrike" spc="-1">
              <a:solidFill>
                <a:srgbClr val="000000"/>
              </a:solidFill>
              <a:latin typeface="Calibri"/>
            </a:endParaRPr>
          </a:p>
          <a:p>
            <a:pPr marL="343080" indent="-342720" algn="just">
              <a:lnSpc>
                <a:spcPct val="100000"/>
              </a:lnSpc>
              <a:buClr>
                <a:srgbClr val="FF0000"/>
              </a:buClr>
              <a:buFont typeface="Arial"/>
              <a:buChar char="•"/>
            </a:pPr>
            <a:r>
              <a:rPr lang="fr-FR" sz="1900" b="1" strike="noStrike" spc="-1">
                <a:solidFill>
                  <a:srgbClr val="F28E65"/>
                </a:solidFill>
                <a:latin typeface="Calibri"/>
              </a:rPr>
              <a:t>Comment ? </a:t>
            </a:r>
            <a:endParaRPr lang="fr-FR" sz="1900" b="0" strike="noStrike" spc="-1">
              <a:solidFill>
                <a:srgbClr val="000000"/>
              </a:solidFill>
              <a:latin typeface="Calibri"/>
            </a:endParaRPr>
          </a:p>
          <a:p>
            <a:pPr marL="1143000" lvl="2" indent="-228240" algn="just">
              <a:lnSpc>
                <a:spcPct val="100000"/>
              </a:lnSpc>
              <a:buClr>
                <a:srgbClr val="3D566E"/>
              </a:buClr>
              <a:buFont typeface="Arial"/>
              <a:buChar char="•"/>
            </a:pPr>
            <a:r>
              <a:rPr lang="fr-FR" sz="1700" b="0" strike="noStrike" spc="-1">
                <a:solidFill>
                  <a:srgbClr val="3D566E"/>
                </a:solidFill>
                <a:latin typeface="Calibri"/>
              </a:rPr>
              <a:t>Les candidats doivent se connecter et indiquer (avant le 1er juillet 23h59, heure de Paris) les vœux en attente qui les intéressent toujours</a:t>
            </a:r>
            <a:endParaRPr lang="fr-FR" sz="1700" b="0" strike="noStrike" spc="-1">
              <a:solidFill>
                <a:srgbClr val="000000"/>
              </a:solidFill>
              <a:latin typeface="Calibri"/>
            </a:endParaRPr>
          </a:p>
          <a:p>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p:txBody>
      </p:sp>
      <p:sp>
        <p:nvSpPr>
          <p:cNvPr id="244" name="TextShape 2"/>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
        <p:nvSpPr>
          <p:cNvPr id="245" name="CustomShape 3"/>
          <p:cNvSpPr/>
          <p:nvPr/>
        </p:nvSpPr>
        <p:spPr>
          <a:xfrm>
            <a:off x="571320" y="428760"/>
            <a:ext cx="8072280" cy="45612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cap="all" spc="-1">
                <a:solidFill>
                  <a:srgbClr val="3D566E"/>
                </a:solidFill>
                <a:latin typeface="Calibri"/>
              </a:rPr>
              <a:t>POINT D’ÉTAPE ENTRE LE 29 JUIN ET LE 1er JUILLET 2021</a:t>
            </a:r>
            <a:endParaRPr lang="fr-FR" sz="24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698400" y="1477440"/>
            <a:ext cx="8016480" cy="4808520"/>
          </a:xfrm>
          <a:prstGeom prst="rect">
            <a:avLst/>
          </a:prstGeom>
          <a:noFill/>
          <a:ln>
            <a:noFill/>
          </a:ln>
        </p:spPr>
        <p:txBody>
          <a:bodyPr>
            <a:normAutofit/>
          </a:bodyPr>
          <a:lstStyle/>
          <a:p>
            <a:pPr algn="just">
              <a:lnSpc>
                <a:spcPct val="100000"/>
              </a:lnSpc>
              <a:spcBef>
                <a:spcPts val="340"/>
              </a:spcBef>
            </a:pPr>
            <a:r>
              <a:rPr lang="fr-FR" sz="1700" b="0" strike="noStrike" spc="-1">
                <a:solidFill>
                  <a:srgbClr val="3D566E"/>
                </a:solidFill>
                <a:latin typeface="Calibri"/>
              </a:rPr>
              <a:t>Après avoir accepté définitivement la proposition d’admission de son choix, le futur étudiant doit effectuer son inscription administrative dans l’établissement qu’il va intégrer.</a:t>
            </a:r>
            <a:endParaRPr lang="fr-FR" sz="1700" b="0" strike="noStrike" spc="-1">
              <a:solidFill>
                <a:srgbClr val="000000"/>
              </a:solidFill>
              <a:latin typeface="Calibri"/>
            </a:endParaRPr>
          </a:p>
          <a:p>
            <a:pPr algn="just">
              <a:lnSpc>
                <a:spcPct val="100000"/>
              </a:lnSpc>
              <a:spcBef>
                <a:spcPts val="340"/>
              </a:spcBef>
            </a:pPr>
            <a:endParaRPr lang="fr-FR" sz="1700" b="0" strike="noStrike" spc="-1">
              <a:solidFill>
                <a:srgbClr val="000000"/>
              </a:solidFill>
              <a:latin typeface="Calibri"/>
            </a:endParaRPr>
          </a:p>
          <a:p>
            <a:pPr algn="just">
              <a:lnSpc>
                <a:spcPct val="100000"/>
              </a:lnSpc>
              <a:spcBef>
                <a:spcPts val="340"/>
              </a:spcBef>
            </a:pPr>
            <a:r>
              <a:rPr lang="fr-FR" sz="1700" b="1" strike="noStrike" spc="-1">
                <a:solidFill>
                  <a:srgbClr val="3D566E"/>
                </a:solidFill>
                <a:latin typeface="Calibri"/>
              </a:rPr>
              <a:t>Les modalités d’inscription sont propres à chaque établissement </a:t>
            </a:r>
            <a:r>
              <a:rPr lang="fr-FR" sz="1700" b="0" strike="noStrike" spc="-1">
                <a:solidFill>
                  <a:srgbClr val="3D566E"/>
                </a:solidFill>
                <a:latin typeface="Calibri"/>
              </a:rPr>
              <a:t>: </a:t>
            </a:r>
            <a:endParaRPr lang="fr-FR" sz="1700" b="0" strike="noStrike" spc="-1">
              <a:solidFill>
                <a:srgbClr val="000000"/>
              </a:solidFill>
              <a:latin typeface="Calibri"/>
            </a:endParaRPr>
          </a:p>
          <a:p>
            <a:pPr marL="343080" indent="-342720" algn="just">
              <a:lnSpc>
                <a:spcPct val="100000"/>
              </a:lnSpc>
              <a:spcBef>
                <a:spcPts val="340"/>
              </a:spcBef>
              <a:buClr>
                <a:srgbClr val="FF0000"/>
              </a:buClr>
              <a:buFont typeface="Arial"/>
              <a:buChar char="•"/>
            </a:pPr>
            <a:r>
              <a:rPr lang="fr-FR" sz="1700" b="0" strike="noStrike" spc="-1">
                <a:solidFill>
                  <a:srgbClr val="3D566E"/>
                </a:solidFill>
                <a:latin typeface="Calibri"/>
              </a:rPr>
              <a:t>Consulter les modalités d’inscription indiquées dans le dossier candidat sur Parcoursup ou à défaut, contacter directement l’établissement d’accueil </a:t>
            </a:r>
            <a:endParaRPr lang="fr-FR" sz="1700" b="0" strike="noStrike" spc="-1">
              <a:solidFill>
                <a:srgbClr val="000000"/>
              </a:solidFill>
              <a:latin typeface="Calibri"/>
            </a:endParaRPr>
          </a:p>
          <a:p>
            <a:pPr marL="343080" indent="-342720" algn="just">
              <a:lnSpc>
                <a:spcPct val="100000"/>
              </a:lnSpc>
              <a:spcBef>
                <a:spcPts val="340"/>
              </a:spcBef>
              <a:buClr>
                <a:srgbClr val="FF0000"/>
              </a:buClr>
              <a:buFont typeface="Arial"/>
              <a:buChar char="•"/>
            </a:pPr>
            <a:r>
              <a:rPr lang="fr-FR" sz="1700" b="0" strike="noStrike" spc="-1">
                <a:solidFill>
                  <a:srgbClr val="3D566E"/>
                </a:solidFill>
                <a:latin typeface="Calibri"/>
              </a:rPr>
              <a:t>Si le futur étudiant s’inscrit dans un établissement proposant des formations en dehors de Parcoursup, il doit </a:t>
            </a:r>
            <a:r>
              <a:rPr lang="fr-FR" sz="1600" b="0" u="sng" strike="noStrike" spc="-1">
                <a:solidFill>
                  <a:srgbClr val="F28E65"/>
                </a:solidFill>
                <a:uFillTx/>
                <a:latin typeface="Calibri"/>
              </a:rPr>
              <a:t>obligatoirement</a:t>
            </a:r>
            <a:r>
              <a:rPr lang="fr-FR" sz="1700" b="0" strike="noStrike" spc="-1">
                <a:solidFill>
                  <a:srgbClr val="3D566E"/>
                </a:solidFill>
                <a:latin typeface="Calibri"/>
              </a:rPr>
              <a:t> télécharger sur la plateforme une attestation de désinscription ou de non inscription sur Parcoursup.</a:t>
            </a:r>
            <a:endParaRPr lang="fr-FR" sz="1700" b="0" strike="noStrike" spc="-1">
              <a:solidFill>
                <a:srgbClr val="000000"/>
              </a:solidFill>
              <a:latin typeface="Calibri"/>
            </a:endParaRPr>
          </a:p>
          <a:p>
            <a:pPr>
              <a:lnSpc>
                <a:spcPct val="100000"/>
              </a:lnSpc>
              <a:spcBef>
                <a:spcPts val="641"/>
              </a:spcBef>
            </a:pPr>
            <a:endParaRPr lang="fr-FR" sz="1700" b="0" strike="noStrike" spc="-1">
              <a:solidFill>
                <a:srgbClr val="000000"/>
              </a:solidFill>
              <a:latin typeface="Calibri"/>
            </a:endParaRPr>
          </a:p>
        </p:txBody>
      </p:sp>
      <p:sp>
        <p:nvSpPr>
          <p:cNvPr id="247" name="TextShape 2"/>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
        <p:nvSpPr>
          <p:cNvPr id="248" name="CustomShape 3"/>
          <p:cNvSpPr/>
          <p:nvPr/>
        </p:nvSpPr>
        <p:spPr>
          <a:xfrm>
            <a:off x="428760" y="357120"/>
            <a:ext cx="8500680" cy="45612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cap="all" spc="-1">
                <a:solidFill>
                  <a:srgbClr val="3D566E"/>
                </a:solidFill>
                <a:latin typeface="Calibri"/>
              </a:rPr>
              <a:t>INSCRIPTION DANS SON ÉTABLISSEMENT D’ACCUEIL</a:t>
            </a:r>
            <a:endParaRPr lang="fr-FR" sz="24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pic>
        <p:nvPicPr>
          <p:cNvPr id="250" name="Picture 3"/>
          <p:cNvPicPr/>
          <p:nvPr/>
        </p:nvPicPr>
        <p:blipFill>
          <a:blip r:embed="rId2" cstate="print"/>
          <a:stretch/>
        </p:blipFill>
        <p:spPr>
          <a:xfrm>
            <a:off x="923040" y="4515840"/>
            <a:ext cx="491760" cy="370800"/>
          </a:xfrm>
          <a:prstGeom prst="rect">
            <a:avLst/>
          </a:prstGeom>
          <a:ln>
            <a:noFill/>
          </a:ln>
        </p:spPr>
      </p:pic>
      <p:pic>
        <p:nvPicPr>
          <p:cNvPr id="251" name="Picture 4"/>
          <p:cNvPicPr/>
          <p:nvPr/>
        </p:nvPicPr>
        <p:blipFill>
          <a:blip r:embed="rId3" cstate="print"/>
          <a:stretch/>
        </p:blipFill>
        <p:spPr>
          <a:xfrm>
            <a:off x="989280" y="5025600"/>
            <a:ext cx="359640" cy="359640"/>
          </a:xfrm>
          <a:prstGeom prst="rect">
            <a:avLst/>
          </a:prstGeom>
          <a:ln>
            <a:noFill/>
          </a:ln>
        </p:spPr>
      </p:pic>
      <p:sp>
        <p:nvSpPr>
          <p:cNvPr id="252" name="TextShape 2"/>
          <p:cNvSpPr txBox="1"/>
          <p:nvPr/>
        </p:nvSpPr>
        <p:spPr>
          <a:xfrm>
            <a:off x="426600" y="1470960"/>
            <a:ext cx="8159400" cy="4598640"/>
          </a:xfrm>
          <a:prstGeom prst="rect">
            <a:avLst/>
          </a:prstGeom>
          <a:noFill/>
          <a:ln>
            <a:noFill/>
          </a:ln>
        </p:spPr>
        <p:txBody>
          <a:bodyPr/>
          <a:lstStyle/>
          <a:p>
            <a:pPr>
              <a:lnSpc>
                <a:spcPct val="100000"/>
              </a:lnSpc>
              <a:spcBef>
                <a:spcPts val="400"/>
              </a:spcBef>
            </a:pPr>
            <a:endParaRPr lang="fr-FR" sz="3200" b="0" strike="noStrike" spc="-1">
              <a:solidFill>
                <a:srgbClr val="000000"/>
              </a:solidFill>
              <a:latin typeface="Calibri"/>
            </a:endParaRPr>
          </a:p>
          <a:p>
            <a:pPr marL="343080" indent="-342720">
              <a:lnSpc>
                <a:spcPct val="100000"/>
              </a:lnSpc>
              <a:spcBef>
                <a:spcPts val="400"/>
              </a:spcBef>
              <a:buClr>
                <a:srgbClr val="FF0000"/>
              </a:buClr>
              <a:buFont typeface="Arial"/>
              <a:buChar char="•"/>
            </a:pPr>
            <a:r>
              <a:rPr lang="fr-FR" sz="2000" b="1" strike="noStrike" spc="-1">
                <a:solidFill>
                  <a:srgbClr val="F28E65"/>
                </a:solidFill>
                <a:latin typeface="Calibri"/>
              </a:rPr>
              <a:t> Le numéro vert</a:t>
            </a:r>
            <a:r>
              <a:rPr lang="fr-FR" sz="2000" b="0" strike="noStrike" spc="-1">
                <a:solidFill>
                  <a:srgbClr val="000000"/>
                </a:solidFill>
                <a:latin typeface="Calibri"/>
              </a:rPr>
              <a:t> : </a:t>
            </a:r>
            <a:r>
              <a:rPr lang="fr-FR" sz="2000" b="0" strike="noStrike" spc="-1">
                <a:solidFill>
                  <a:srgbClr val="3D566E"/>
                </a:solidFill>
                <a:latin typeface="Calibri"/>
              </a:rPr>
              <a:t>0 800 400 070</a:t>
            </a:r>
            <a:endParaRPr lang="fr-FR" sz="2000" b="0" strike="noStrike" spc="-1">
              <a:solidFill>
                <a:srgbClr val="000000"/>
              </a:solidFill>
              <a:latin typeface="Calibri"/>
            </a:endParaRPr>
          </a:p>
          <a:p>
            <a:pPr>
              <a:lnSpc>
                <a:spcPct val="100000"/>
              </a:lnSpc>
              <a:spcBef>
                <a:spcPts val="400"/>
              </a:spcBef>
            </a:pPr>
            <a:endParaRPr lang="fr-FR" sz="2000" b="0" strike="noStrike" spc="-1">
              <a:solidFill>
                <a:srgbClr val="000000"/>
              </a:solidFill>
              <a:latin typeface="Calibri"/>
            </a:endParaRPr>
          </a:p>
          <a:p>
            <a:pPr marL="343080" indent="-342720">
              <a:lnSpc>
                <a:spcPct val="100000"/>
              </a:lnSpc>
              <a:spcBef>
                <a:spcPts val="400"/>
              </a:spcBef>
              <a:buClr>
                <a:srgbClr val="FF0000"/>
              </a:buClr>
              <a:buFont typeface="Arial"/>
              <a:buChar char="•"/>
            </a:pPr>
            <a:r>
              <a:rPr lang="fr-FR" sz="2000" b="0" strike="noStrike" spc="-1">
                <a:solidFill>
                  <a:srgbClr val="000000"/>
                </a:solidFill>
                <a:latin typeface="Calibri"/>
              </a:rPr>
              <a:t> </a:t>
            </a:r>
            <a:r>
              <a:rPr lang="fr-FR" sz="2000" b="1" strike="noStrike" spc="-1">
                <a:solidFill>
                  <a:srgbClr val="F28E65"/>
                </a:solidFill>
                <a:latin typeface="Calibri"/>
              </a:rPr>
              <a:t>La messagerie contact </a:t>
            </a:r>
            <a:r>
              <a:rPr lang="fr-FR" sz="2000" b="0" strike="noStrike" spc="-1">
                <a:solidFill>
                  <a:srgbClr val="3D566E"/>
                </a:solidFill>
                <a:latin typeface="Calibri"/>
              </a:rPr>
              <a:t>depuis le dossier candidat</a:t>
            </a:r>
            <a:endParaRPr lang="fr-FR" sz="2000" b="0" strike="noStrike" spc="-1">
              <a:solidFill>
                <a:srgbClr val="000000"/>
              </a:solidFill>
              <a:latin typeface="Calibri"/>
            </a:endParaRPr>
          </a:p>
          <a:p>
            <a:pPr>
              <a:lnSpc>
                <a:spcPct val="100000"/>
              </a:lnSpc>
              <a:spcBef>
                <a:spcPts val="400"/>
              </a:spcBef>
            </a:pPr>
            <a:r>
              <a:rPr lang="fr-FR" sz="2000" b="0" strike="noStrike" spc="-1">
                <a:solidFill>
                  <a:srgbClr val="000000"/>
                </a:solidFill>
                <a:latin typeface="Calibri"/>
              </a:rPr>
              <a:t> </a:t>
            </a:r>
          </a:p>
          <a:p>
            <a:pPr marL="343080" indent="-342720">
              <a:lnSpc>
                <a:spcPct val="100000"/>
              </a:lnSpc>
              <a:spcBef>
                <a:spcPts val="400"/>
              </a:spcBef>
              <a:buClr>
                <a:srgbClr val="FF0000"/>
              </a:buClr>
              <a:buFont typeface="Arial"/>
              <a:buChar char="•"/>
            </a:pPr>
            <a:r>
              <a:rPr lang="fr-FR" sz="2000" b="1" strike="noStrike" spc="-1">
                <a:solidFill>
                  <a:srgbClr val="F28E65"/>
                </a:solidFill>
                <a:latin typeface="Calibri"/>
              </a:rPr>
              <a:t> Les réseaux sociaux pour rester informé : </a:t>
            </a:r>
            <a:endParaRPr lang="fr-FR" sz="2000" b="0" strike="noStrike" spc="-1">
              <a:solidFill>
                <a:srgbClr val="000000"/>
              </a:solidFill>
              <a:latin typeface="Calibri"/>
            </a:endParaRPr>
          </a:p>
          <a:p>
            <a:pPr>
              <a:lnSpc>
                <a:spcPct val="100000"/>
              </a:lnSpc>
              <a:spcBef>
                <a:spcPts val="400"/>
              </a:spcBef>
            </a:pPr>
            <a:r>
              <a:rPr lang="fr-FR" sz="2000" b="1" strike="noStrike" spc="-1">
                <a:solidFill>
                  <a:srgbClr val="F28E65"/>
                </a:solidFill>
                <a:latin typeface="Calibri"/>
              </a:rPr>
              <a:t>		</a:t>
            </a:r>
            <a:endParaRPr lang="fr-FR" sz="2000" b="0" strike="noStrike" spc="-1">
              <a:solidFill>
                <a:srgbClr val="000000"/>
              </a:solidFill>
              <a:latin typeface="Calibri"/>
            </a:endParaRPr>
          </a:p>
          <a:p>
            <a:pPr>
              <a:lnSpc>
                <a:spcPct val="100000"/>
              </a:lnSpc>
              <a:spcBef>
                <a:spcPts val="400"/>
              </a:spcBef>
            </a:pPr>
            <a:r>
              <a:rPr lang="fr-FR" sz="2000" b="1" strike="noStrike" spc="-1">
                <a:solidFill>
                  <a:srgbClr val="F28E65"/>
                </a:solidFill>
                <a:latin typeface="Calibri"/>
              </a:rPr>
              <a:t>	</a:t>
            </a:r>
            <a:endParaRPr lang="fr-FR" sz="2000" b="0" strike="noStrike" spc="-1">
              <a:solidFill>
                <a:srgbClr val="000000"/>
              </a:solidFill>
              <a:latin typeface="Calibri"/>
            </a:endParaRPr>
          </a:p>
          <a:p>
            <a:pPr>
              <a:lnSpc>
                <a:spcPct val="100000"/>
              </a:lnSpc>
              <a:spcBef>
                <a:spcPts val="400"/>
              </a:spcBef>
            </a:pPr>
            <a:endParaRPr lang="fr-FR" sz="2000" b="0" strike="noStrike" spc="-1">
              <a:solidFill>
                <a:srgbClr val="000000"/>
              </a:solidFill>
              <a:latin typeface="Calibri"/>
            </a:endParaRPr>
          </a:p>
          <a:p>
            <a:pPr>
              <a:lnSpc>
                <a:spcPct val="100000"/>
              </a:lnSpc>
              <a:spcBef>
                <a:spcPts val="400"/>
              </a:spcBef>
            </a:pPr>
            <a:r>
              <a:rPr lang="fr-FR" sz="2000" b="1" strike="noStrike" spc="-1">
                <a:solidFill>
                  <a:srgbClr val="F28E65"/>
                </a:solidFill>
                <a:latin typeface="Calibri"/>
              </a:rPr>
              <a:t>	</a:t>
            </a:r>
            <a:r>
              <a:rPr lang="fr-FR" sz="2000" b="0" strike="noStrike" spc="-1">
                <a:solidFill>
                  <a:srgbClr val="3D566E"/>
                </a:solidFill>
                <a:latin typeface="Calibri"/>
              </a:rPr>
              <a:t>@Parcoursup_info </a:t>
            </a:r>
            <a:endParaRPr lang="fr-FR" sz="2000" b="0" strike="noStrike" spc="-1">
              <a:solidFill>
                <a:srgbClr val="000000"/>
              </a:solidFill>
              <a:latin typeface="Calibri"/>
            </a:endParaRPr>
          </a:p>
          <a:p>
            <a:pPr>
              <a:lnSpc>
                <a:spcPct val="100000"/>
              </a:lnSpc>
              <a:spcBef>
                <a:spcPts val="400"/>
              </a:spcBef>
            </a:pPr>
            <a:r>
              <a:rPr lang="fr-FR" sz="2000" b="1" strike="noStrike" spc="-1">
                <a:solidFill>
                  <a:srgbClr val="000000"/>
                </a:solidFill>
                <a:latin typeface="Calibri"/>
              </a:rPr>
              <a:t>	</a:t>
            </a:r>
            <a:r>
              <a:rPr lang="fr-FR" sz="2000" b="0" strike="noStrike" spc="-1">
                <a:solidFill>
                  <a:srgbClr val="3D566E"/>
                </a:solidFill>
                <a:latin typeface="Calibri"/>
              </a:rPr>
              <a:t>@Parcoursupinfo</a:t>
            </a:r>
            <a:endParaRPr lang="fr-FR" sz="2000" b="0" strike="noStrike" spc="-1">
              <a:solidFill>
                <a:srgbClr val="000000"/>
              </a:solidFill>
              <a:latin typeface="Calibri"/>
            </a:endParaRPr>
          </a:p>
          <a:p>
            <a:pPr>
              <a:lnSpc>
                <a:spcPct val="100000"/>
              </a:lnSpc>
              <a:spcBef>
                <a:spcPts val="400"/>
              </a:spcBef>
            </a:pPr>
            <a:r>
              <a:rPr lang="fr-FR" sz="2000" b="1" strike="noStrike" spc="-1">
                <a:solidFill>
                  <a:srgbClr val="000000"/>
                </a:solidFill>
                <a:latin typeface="Calibri"/>
              </a:rPr>
              <a:t>	</a:t>
            </a:r>
            <a:r>
              <a:rPr lang="fr-FR" sz="2000" b="0" strike="noStrike" spc="-1">
                <a:solidFill>
                  <a:srgbClr val="3D566E"/>
                </a:solidFill>
                <a:latin typeface="Calibri"/>
              </a:rPr>
              <a:t>@Devenir Etudiant</a:t>
            </a:r>
            <a:endParaRPr lang="fr-FR" sz="2000" b="0" strike="noStrike" spc="-1">
              <a:solidFill>
                <a:srgbClr val="000000"/>
              </a:solidFill>
              <a:latin typeface="Calibri"/>
            </a:endParaRPr>
          </a:p>
          <a:p>
            <a:pPr marL="457200">
              <a:lnSpc>
                <a:spcPct val="100000"/>
              </a:lnSpc>
              <a:spcBef>
                <a:spcPts val="561"/>
              </a:spcBef>
            </a:pPr>
            <a:endParaRPr lang="fr-FR" sz="2000" b="0" strike="noStrike" spc="-1">
              <a:solidFill>
                <a:srgbClr val="000000"/>
              </a:solidFill>
              <a:latin typeface="Calibri"/>
            </a:endParaRPr>
          </a:p>
          <a:p>
            <a:pPr marL="457200">
              <a:lnSpc>
                <a:spcPct val="100000"/>
              </a:lnSpc>
              <a:spcBef>
                <a:spcPts val="561"/>
              </a:spcBef>
            </a:pPr>
            <a:endParaRPr lang="fr-FR" sz="2000" b="0" strike="noStrike" spc="-1">
              <a:solidFill>
                <a:srgbClr val="000000"/>
              </a:solidFill>
              <a:latin typeface="Calibri"/>
            </a:endParaRPr>
          </a:p>
        </p:txBody>
      </p:sp>
      <p:pic>
        <p:nvPicPr>
          <p:cNvPr id="253" name="Image 10"/>
          <p:cNvPicPr/>
          <p:nvPr/>
        </p:nvPicPr>
        <p:blipFill>
          <a:blip r:embed="rId4" cstate="print"/>
          <a:stretch/>
        </p:blipFill>
        <p:spPr>
          <a:xfrm>
            <a:off x="989280" y="5509080"/>
            <a:ext cx="375480" cy="375480"/>
          </a:xfrm>
          <a:prstGeom prst="rect">
            <a:avLst/>
          </a:prstGeom>
          <a:ln>
            <a:noFill/>
          </a:ln>
        </p:spPr>
      </p:pic>
      <p:sp>
        <p:nvSpPr>
          <p:cNvPr id="254" name="CustomShape 3"/>
          <p:cNvSpPr/>
          <p:nvPr/>
        </p:nvSpPr>
        <p:spPr>
          <a:xfrm>
            <a:off x="571320" y="285840"/>
            <a:ext cx="7929360" cy="94356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0" strike="noStrike" cap="all" spc="-1">
                <a:solidFill>
                  <a:srgbClr val="3D566E"/>
                </a:solidFill>
                <a:latin typeface="Calibri"/>
              </a:rPr>
              <a:t>DES SERVICES D’ASSISTANCE TOUT AU LONG </a:t>
            </a:r>
            <a:endParaRPr lang="fr-FR" sz="2800" b="0" strike="noStrike" spc="-1">
              <a:latin typeface="Arial"/>
            </a:endParaRPr>
          </a:p>
          <a:p>
            <a:pPr algn="ctr">
              <a:lnSpc>
                <a:spcPct val="100000"/>
              </a:lnSpc>
            </a:pPr>
            <a:r>
              <a:rPr lang="fr-FR" sz="2800" b="0" strike="noStrike" cap="all" spc="-1">
                <a:solidFill>
                  <a:srgbClr val="3D566E"/>
                </a:solidFill>
                <a:latin typeface="Calibri"/>
              </a:rPr>
              <a:t>DE LA PROCÉDURE</a:t>
            </a:r>
            <a:endParaRPr lang="fr-FR" sz="2800" b="0" strike="noStrike" spc="-1">
              <a:latin typeface="Arial"/>
            </a:endParaRPr>
          </a:p>
        </p:txBody>
      </p:sp>
      <p:sp>
        <p:nvSpPr>
          <p:cNvPr id="255" name="CustomShape 4"/>
          <p:cNvSpPr/>
          <p:nvPr/>
        </p:nvSpPr>
        <p:spPr>
          <a:xfrm rot="607200">
            <a:off x="7142760" y="75240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A partir du </a:t>
            </a:r>
            <a:endParaRPr lang="fr-FR" sz="1600" b="0" strike="noStrike" spc="-1">
              <a:latin typeface="Arial"/>
            </a:endParaRPr>
          </a:p>
          <a:p>
            <a:pPr algn="ctr">
              <a:lnSpc>
                <a:spcPct val="100000"/>
              </a:lnSpc>
            </a:pPr>
            <a:r>
              <a:rPr lang="fr-FR" sz="1600" b="1" strike="noStrike" spc="-1">
                <a:solidFill>
                  <a:srgbClr val="FFFFFF"/>
                </a:solidFill>
                <a:latin typeface="Calibri"/>
              </a:rPr>
              <a:t>20 janvier</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3"/>
          <p:cNvPicPr/>
          <p:nvPr/>
        </p:nvPicPr>
        <p:blipFill>
          <a:blip r:embed="rId2" cstate="print"/>
          <a:srcRect l="16545" t="12891" r="17788" b="19142"/>
          <a:stretch/>
        </p:blipFill>
        <p:spPr>
          <a:xfrm>
            <a:off x="347040" y="1619280"/>
            <a:ext cx="8510760" cy="4952520"/>
          </a:xfrm>
          <a:prstGeom prst="rect">
            <a:avLst/>
          </a:prstGeom>
          <a:ln>
            <a:noFill/>
          </a:ln>
        </p:spPr>
      </p:pic>
      <p:sp>
        <p:nvSpPr>
          <p:cNvPr id="139" name="CustomShape 1"/>
          <p:cNvSpPr/>
          <p:nvPr/>
        </p:nvSpPr>
        <p:spPr>
          <a:xfrm>
            <a:off x="285840" y="428760"/>
            <a:ext cx="8500680" cy="100404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000" b="0" strike="noStrike" cap="all" spc="-1">
                <a:solidFill>
                  <a:srgbClr val="3D566E"/>
                </a:solidFill>
                <a:latin typeface="Calibri"/>
              </a:rPr>
              <a:t>ÉTAPE 1 : INFORMATION ET DÉCOUVERTE DES FORMATIONS</a:t>
            </a:r>
            <a:endParaRPr lang="fr-FR" sz="30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426600" y="357120"/>
            <a:ext cx="8315640" cy="579240"/>
          </a:xfrm>
          <a:prstGeom prst="rect">
            <a:avLst/>
          </a:prstGeom>
          <a:noFill/>
          <a:ln>
            <a:solidFill>
              <a:srgbClr val="FF0000"/>
            </a:solidFill>
          </a:ln>
        </p:spPr>
        <p:txBody>
          <a:bodyPr anchor="ctr">
            <a:normAutofit/>
          </a:bodyPr>
          <a:lstStyle/>
          <a:p>
            <a:pPr algn="ctr">
              <a:lnSpc>
                <a:spcPct val="100000"/>
              </a:lnSpc>
            </a:pPr>
            <a:r>
              <a:rPr lang="fr-FR" sz="2800" b="0" strike="noStrike" cap="all" spc="-1">
                <a:solidFill>
                  <a:srgbClr val="3D566E"/>
                </a:solidFill>
                <a:latin typeface="Calibri"/>
              </a:rPr>
              <a:t>La préparation de la vie étudiante</a:t>
            </a:r>
            <a:endParaRPr lang="fr-FR" sz="2800" b="0" strike="noStrike" spc="-1">
              <a:solidFill>
                <a:srgbClr val="000000"/>
              </a:solidFill>
              <a:latin typeface="Calibri"/>
            </a:endParaRPr>
          </a:p>
        </p:txBody>
      </p:sp>
      <p:sp>
        <p:nvSpPr>
          <p:cNvPr id="257" name="TextShape 2"/>
          <p:cNvSpPr txBox="1"/>
          <p:nvPr/>
        </p:nvSpPr>
        <p:spPr>
          <a:xfrm>
            <a:off x="160920" y="1247760"/>
            <a:ext cx="8554320" cy="4966920"/>
          </a:xfrm>
          <a:prstGeom prst="rect">
            <a:avLst/>
          </a:prstGeom>
          <a:noFill/>
          <a:ln>
            <a:noFill/>
          </a:ln>
        </p:spPr>
        <p:txBody>
          <a:bodyPr>
            <a:normAutofit/>
          </a:bodyPr>
          <a:lstStyle/>
          <a:p>
            <a:pPr>
              <a:lnSpc>
                <a:spcPct val="100000"/>
              </a:lnSpc>
              <a:spcBef>
                <a:spcPts val="400"/>
              </a:spcBef>
            </a:pPr>
            <a:endParaRPr lang="fr-FR" sz="3200" b="0" strike="noStrike" spc="-1">
              <a:solidFill>
                <a:srgbClr val="000000"/>
              </a:solidFill>
              <a:latin typeface="Calibri"/>
            </a:endParaRPr>
          </a:p>
          <a:p>
            <a:pPr algn="just">
              <a:lnSpc>
                <a:spcPct val="100000"/>
              </a:lnSpc>
              <a:spcBef>
                <a:spcPts val="320"/>
              </a:spcBef>
            </a:pPr>
            <a:r>
              <a:rPr lang="fr-FR" sz="1600" b="1" strike="noStrike" spc="-1">
                <a:solidFill>
                  <a:srgbClr val="3D566E"/>
                </a:solidFill>
                <a:latin typeface="Calibri"/>
              </a:rPr>
              <a:t>Un calendrier articulé avec Parcoursup :</a:t>
            </a:r>
            <a:endParaRPr lang="fr-FR" sz="1600" b="0" strike="noStrike" spc="-1">
              <a:solidFill>
                <a:srgbClr val="000000"/>
              </a:solidFill>
              <a:latin typeface="Calibri"/>
            </a:endParaRPr>
          </a:p>
          <a:p>
            <a:pPr marL="343080" indent="-342720" algn="just">
              <a:lnSpc>
                <a:spcPct val="100000"/>
              </a:lnSpc>
              <a:spcBef>
                <a:spcPts val="360"/>
              </a:spcBef>
              <a:buClr>
                <a:srgbClr val="FF0000"/>
              </a:buClr>
              <a:buFont typeface="Arial"/>
              <a:buChar char="•"/>
            </a:pPr>
            <a:r>
              <a:rPr lang="fr-FR" sz="1800" b="1" strike="noStrike" spc="-1">
                <a:solidFill>
                  <a:srgbClr val="F28E65"/>
                </a:solidFill>
                <a:latin typeface="Calibri"/>
              </a:rPr>
              <a:t> Bourse et logement</a:t>
            </a:r>
            <a:endParaRPr lang="fr-FR" sz="1800" b="0" strike="noStrike" spc="-1">
              <a:solidFill>
                <a:srgbClr val="000000"/>
              </a:solidFill>
              <a:latin typeface="Calibri"/>
            </a:endParaRPr>
          </a:p>
          <a:p>
            <a:pPr marL="743040" lvl="1" indent="-285480" algn="just">
              <a:lnSpc>
                <a:spcPct val="100000"/>
              </a:lnSpc>
              <a:spcBef>
                <a:spcPts val="320"/>
              </a:spcBef>
              <a:buClr>
                <a:srgbClr val="000000"/>
              </a:buClr>
              <a:buFont typeface="Arial"/>
              <a:buChar char="•"/>
            </a:pPr>
            <a:r>
              <a:rPr lang="fr-FR" sz="1600" b="0" strike="noStrike" spc="-1">
                <a:solidFill>
                  <a:srgbClr val="3D566E"/>
                </a:solidFill>
                <a:latin typeface="Calibri"/>
              </a:rPr>
              <a:t>Créer son dossier social étudiant (DSE) sur </a:t>
            </a:r>
            <a:r>
              <a:rPr lang="fr-FR" sz="1600" b="0" u="sng" strike="noStrike" spc="-1">
                <a:solidFill>
                  <a:srgbClr val="3D566E"/>
                </a:solidFill>
                <a:uFillTx/>
                <a:latin typeface="Calibri"/>
              </a:rPr>
              <a:t>www.messervices.etudiant.gouv.fr</a:t>
            </a:r>
            <a:r>
              <a:rPr lang="fr-FR" sz="1600" b="0" strike="noStrike" spc="-1">
                <a:solidFill>
                  <a:srgbClr val="3D566E"/>
                </a:solidFill>
                <a:latin typeface="Calibri"/>
              </a:rPr>
              <a:t> pour demander une bourse et/ou un logement</a:t>
            </a:r>
            <a:endParaRPr lang="fr-FR" sz="1600" b="0" strike="noStrike" spc="-1">
              <a:solidFill>
                <a:srgbClr val="000000"/>
              </a:solidFill>
              <a:latin typeface="Calibri"/>
            </a:endParaRPr>
          </a:p>
          <a:p>
            <a:endParaRPr lang="fr-FR" sz="1600" b="0" strike="noStrike" spc="-1">
              <a:solidFill>
                <a:srgbClr val="000000"/>
              </a:solidFill>
              <a:latin typeface="Calibri"/>
            </a:endParaRPr>
          </a:p>
          <a:p>
            <a:pPr marL="743040" lvl="1" indent="-285480" algn="just">
              <a:lnSpc>
                <a:spcPct val="100000"/>
              </a:lnSpc>
              <a:spcBef>
                <a:spcPts val="320"/>
              </a:spcBef>
              <a:buClr>
                <a:srgbClr val="000000"/>
              </a:buClr>
              <a:buFont typeface="Arial"/>
              <a:buChar char="•"/>
            </a:pPr>
            <a:r>
              <a:rPr lang="fr-FR" sz="1600" b="0" strike="noStrike" spc="-1">
                <a:solidFill>
                  <a:srgbClr val="3D566E"/>
                </a:solidFill>
                <a:latin typeface="Calibri"/>
              </a:rPr>
              <a:t>Les demandes de logement en résidence universitaire peuvent être effectuées </a:t>
            </a:r>
            <a:r>
              <a:rPr lang="fr-FR" sz="1600" b="0" u="sng" strike="noStrike" spc="-1">
                <a:solidFill>
                  <a:srgbClr val="3D566E"/>
                </a:solidFill>
                <a:uFillTx/>
                <a:latin typeface="Calibri"/>
              </a:rPr>
              <a:t>jusqu’à la rentrée en septembre</a:t>
            </a:r>
            <a:endParaRPr lang="fr-FR" sz="1600" b="0" strike="noStrike" spc="-1">
              <a:solidFill>
                <a:srgbClr val="000000"/>
              </a:solidFill>
              <a:latin typeface="Calibri"/>
            </a:endParaRPr>
          </a:p>
          <a:p>
            <a:pPr marL="457200" algn="just">
              <a:lnSpc>
                <a:spcPct val="100000"/>
              </a:lnSpc>
              <a:spcBef>
                <a:spcPts val="360"/>
              </a:spcBef>
            </a:pPr>
            <a:endParaRPr lang="fr-FR" sz="1600" b="0" strike="noStrike" spc="-1">
              <a:solidFill>
                <a:srgbClr val="000000"/>
              </a:solidFill>
              <a:latin typeface="Calibri"/>
            </a:endParaRPr>
          </a:p>
          <a:p>
            <a:pPr marL="343080" indent="-342720" algn="just">
              <a:lnSpc>
                <a:spcPct val="100000"/>
              </a:lnSpc>
              <a:spcBef>
                <a:spcPts val="360"/>
              </a:spcBef>
              <a:buClr>
                <a:srgbClr val="FF0000"/>
              </a:buClr>
              <a:buFont typeface="Arial"/>
              <a:buChar char="•"/>
            </a:pPr>
            <a:r>
              <a:rPr lang="fr-FR" sz="1800" b="1" strike="noStrike" spc="-1">
                <a:solidFill>
                  <a:srgbClr val="F28E65"/>
                </a:solidFill>
                <a:latin typeface="Calibri"/>
              </a:rPr>
              <a:t> Santé </a:t>
            </a:r>
            <a:endParaRPr lang="fr-FR" sz="1800" b="0" strike="noStrike" spc="-1">
              <a:solidFill>
                <a:srgbClr val="000000"/>
              </a:solidFill>
              <a:latin typeface="Calibri"/>
            </a:endParaRPr>
          </a:p>
          <a:p>
            <a:pPr marL="743040" lvl="1" indent="-285480" algn="just">
              <a:lnSpc>
                <a:spcPct val="100000"/>
              </a:lnSpc>
              <a:spcBef>
                <a:spcPts val="320"/>
              </a:spcBef>
              <a:buClr>
                <a:srgbClr val="000000"/>
              </a:buClr>
              <a:buFont typeface="Arial"/>
              <a:buChar char="•"/>
            </a:pPr>
            <a:r>
              <a:rPr lang="fr-FR" sz="1600" b="0" strike="noStrike" spc="-1">
                <a:solidFill>
                  <a:srgbClr val="3D566E"/>
                </a:solidFill>
                <a:latin typeface="Calibri"/>
              </a:rPr>
              <a:t>Les étudiants sont automatiquement affiliés au régime général de la Sécurité Sociale. Il n’ont aucune démarche à faire. </a:t>
            </a:r>
            <a:endParaRPr lang="fr-FR" sz="1600" b="0" strike="noStrike" spc="-1">
              <a:solidFill>
                <a:srgbClr val="000000"/>
              </a:solidFill>
              <a:latin typeface="Calibri"/>
            </a:endParaRPr>
          </a:p>
          <a:p>
            <a:pPr marL="457200">
              <a:lnSpc>
                <a:spcPct val="100000"/>
              </a:lnSpc>
              <a:spcBef>
                <a:spcPts val="561"/>
              </a:spcBef>
            </a:pPr>
            <a:endParaRPr lang="fr-FR" sz="1600" b="0" strike="noStrike" spc="-1">
              <a:solidFill>
                <a:srgbClr val="000000"/>
              </a:solidFill>
              <a:latin typeface="Calibri"/>
            </a:endParaRPr>
          </a:p>
          <a:p>
            <a:endParaRPr lang="fr-FR" sz="1600" b="0" strike="noStrike" spc="-1">
              <a:solidFill>
                <a:srgbClr val="000000"/>
              </a:solidFill>
              <a:latin typeface="Calibri"/>
            </a:endParaRPr>
          </a:p>
          <a:p>
            <a:pPr marL="457200">
              <a:lnSpc>
                <a:spcPct val="100000"/>
              </a:lnSpc>
              <a:spcBef>
                <a:spcPts val="459"/>
              </a:spcBef>
            </a:pPr>
            <a:endParaRPr lang="fr-FR" sz="1600" b="0" strike="noStrike" spc="-1">
              <a:solidFill>
                <a:srgbClr val="000000"/>
              </a:solidFill>
              <a:latin typeface="Calibri"/>
            </a:endParaRPr>
          </a:p>
          <a:p>
            <a:endParaRPr lang="fr-FR" sz="1600" b="0" strike="noStrike" spc="-1">
              <a:solidFill>
                <a:srgbClr val="000000"/>
              </a:solidFill>
              <a:latin typeface="Calibri"/>
            </a:endParaRPr>
          </a:p>
          <a:p>
            <a:endParaRPr lang="fr-FR" sz="1600" b="0" strike="noStrike" spc="-1">
              <a:solidFill>
                <a:srgbClr val="000000"/>
              </a:solidFill>
              <a:latin typeface="Calibri"/>
            </a:endParaRPr>
          </a:p>
        </p:txBody>
      </p:sp>
      <p:sp>
        <p:nvSpPr>
          <p:cNvPr id="258" name="TextShape 3"/>
          <p:cNvSpPr txBox="1"/>
          <p:nvPr/>
        </p:nvSpPr>
        <p:spPr>
          <a:xfrm>
            <a:off x="8340120" y="6285600"/>
            <a:ext cx="373320" cy="261000"/>
          </a:xfrm>
          <a:prstGeom prst="rect">
            <a:avLst/>
          </a:prstGeom>
          <a:noFill/>
          <a:ln>
            <a:noFill/>
          </a:ln>
        </p:spPr>
        <p:txBody>
          <a:bodyPr anchor="ctr"/>
          <a:lstStyle/>
          <a:p>
            <a:endParaRPr lang="fr-FR" sz="2400" b="0" strike="noStrike" spc="-1">
              <a:latin typeface="Times New Roman"/>
            </a:endParaRPr>
          </a:p>
        </p:txBody>
      </p:sp>
      <p:sp>
        <p:nvSpPr>
          <p:cNvPr id="259" name="CustomShape 4"/>
          <p:cNvSpPr/>
          <p:nvPr/>
        </p:nvSpPr>
        <p:spPr>
          <a:xfrm>
            <a:off x="428760" y="5500800"/>
            <a:ext cx="8315640" cy="539640"/>
          </a:xfrm>
          <a:prstGeom prst="roundRect">
            <a:avLst>
              <a:gd name="adj" fmla="val 16667"/>
            </a:avLst>
          </a:prstGeom>
          <a:solidFill>
            <a:srgbClr val="3D566E"/>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2000" b="1" strike="noStrike" spc="-1">
                <a:solidFill>
                  <a:srgbClr val="FFFFFF"/>
                </a:solidFill>
                <a:latin typeface="Calibri"/>
              </a:rPr>
              <a:t>Toutes les infos sur la vie étudiante sur www.etudiant.gouv.fr </a:t>
            </a:r>
            <a:endParaRPr lang="fr-FR" sz="2000" b="0" strike="noStrike" spc="-1">
              <a:latin typeface="Arial"/>
            </a:endParaRPr>
          </a:p>
        </p:txBody>
      </p:sp>
      <p:sp>
        <p:nvSpPr>
          <p:cNvPr id="260" name="CustomShape 5"/>
          <p:cNvSpPr/>
          <p:nvPr/>
        </p:nvSpPr>
        <p:spPr>
          <a:xfrm rot="607200">
            <a:off x="7142760" y="1252080"/>
            <a:ext cx="1901520" cy="874440"/>
          </a:xfrm>
          <a:prstGeom prst="ellipse">
            <a:avLst/>
          </a:prstGeom>
          <a:solidFill>
            <a:srgbClr val="3D566E"/>
          </a:solidFill>
          <a:ln>
            <a:noFill/>
          </a:ln>
          <a:effectLst>
            <a:outerShdw blurRad="50800" dist="37674" dir="2700000" algn="tl"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600" b="1" strike="noStrike" spc="-1">
                <a:solidFill>
                  <a:srgbClr val="FFFFFF"/>
                </a:solidFill>
                <a:latin typeface="Calibri"/>
              </a:rPr>
              <a:t>Entre le 15 janvier et le 15 mai</a:t>
            </a:r>
            <a:endParaRPr lang="fr-FR" sz="16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28760" y="345960"/>
            <a:ext cx="8229240" cy="582120"/>
          </a:xfrm>
          <a:prstGeom prst="rect">
            <a:avLst/>
          </a:prstGeom>
          <a:noFill/>
          <a:ln>
            <a:solidFill>
              <a:srgbClr val="FF0000"/>
            </a:solidFill>
          </a:ln>
        </p:spPr>
        <p:txBody>
          <a:bodyPr anchor="ctr">
            <a:normAutofit/>
          </a:bodyPr>
          <a:lstStyle/>
          <a:p>
            <a:pPr algn="ctr">
              <a:lnSpc>
                <a:spcPct val="100000"/>
              </a:lnSpc>
            </a:pPr>
            <a:r>
              <a:rPr lang="fr-FR" sz="2800" b="0" strike="noStrike" cap="all" spc="-1">
                <a:solidFill>
                  <a:srgbClr val="3D566E"/>
                </a:solidFill>
                <a:latin typeface="Calibri"/>
              </a:rPr>
              <a:t>TERMINALES</a:t>
            </a:r>
            <a:r>
              <a:rPr lang="fr-FR" sz="2800" b="0" strike="noStrike" spc="-1">
                <a:solidFill>
                  <a:srgbClr val="000000"/>
                </a:solidFill>
                <a:latin typeface="Calibri"/>
              </a:rPr>
              <a:t> </a:t>
            </a:r>
            <a:r>
              <a:rPr lang="fr-FR" sz="2800" b="0" strike="noStrike" cap="all" spc="-1">
                <a:solidFill>
                  <a:srgbClr val="3D566E"/>
                </a:solidFill>
                <a:latin typeface="Calibri"/>
              </a:rPr>
              <a:t>2020-2021.FR</a:t>
            </a:r>
            <a:r>
              <a:rPr lang="fr-FR" sz="2800" b="0" strike="noStrike" spc="-1">
                <a:solidFill>
                  <a:srgbClr val="000000"/>
                </a:solidFill>
                <a:latin typeface="Calibri"/>
              </a:rPr>
              <a:t> </a:t>
            </a:r>
          </a:p>
        </p:txBody>
      </p:sp>
      <p:sp>
        <p:nvSpPr>
          <p:cNvPr id="262" name="TextShape 2"/>
          <p:cNvSpPr txBox="1"/>
          <p:nvPr/>
        </p:nvSpPr>
        <p:spPr>
          <a:xfrm>
            <a:off x="357120" y="1581120"/>
            <a:ext cx="2998440" cy="4704840"/>
          </a:xfrm>
          <a:prstGeom prst="rect">
            <a:avLst/>
          </a:prstGeom>
          <a:noFill/>
          <a:ln>
            <a:noFill/>
          </a:ln>
        </p:spPr>
        <p:txBody>
          <a:bodyPr>
            <a:normAutofit fontScale="47500" lnSpcReduction="10000"/>
          </a:bodyPr>
          <a:lstStyle/>
          <a:p>
            <a:pPr>
              <a:lnSpc>
                <a:spcPct val="100000"/>
              </a:lnSpc>
              <a:spcBef>
                <a:spcPts val="680"/>
              </a:spcBef>
            </a:pPr>
            <a:r>
              <a:rPr lang="fr-FR" sz="3400" b="1" strike="noStrike" spc="-1">
                <a:solidFill>
                  <a:srgbClr val="F28E65"/>
                </a:solidFill>
                <a:latin typeface="Calibri"/>
              </a:rPr>
              <a:t>Un site dédié à l’orientation </a:t>
            </a:r>
            <a:endParaRPr lang="fr-FR" sz="3400" b="0" strike="noStrike" spc="-1">
              <a:solidFill>
                <a:srgbClr val="000000"/>
              </a:solidFill>
              <a:latin typeface="Calibri"/>
            </a:endParaRPr>
          </a:p>
          <a:p>
            <a:pPr>
              <a:lnSpc>
                <a:spcPct val="100000"/>
              </a:lnSpc>
              <a:spcBef>
                <a:spcPts val="680"/>
              </a:spcBef>
            </a:pPr>
            <a:endParaRPr lang="fr-FR" sz="3400" b="0" strike="noStrike" spc="-1">
              <a:solidFill>
                <a:srgbClr val="000000"/>
              </a:solidFill>
              <a:latin typeface="Calibri"/>
            </a:endParaRPr>
          </a:p>
          <a:p>
            <a:pPr marL="343080" indent="-342720">
              <a:lnSpc>
                <a:spcPct val="100000"/>
              </a:lnSpc>
              <a:spcBef>
                <a:spcPts val="680"/>
              </a:spcBef>
              <a:buClr>
                <a:srgbClr val="FF0000"/>
              </a:buClr>
              <a:buFont typeface="Arial"/>
              <a:buChar char="•"/>
            </a:pPr>
            <a:r>
              <a:rPr lang="fr-FR" sz="3400" b="0" strike="noStrike" spc="-1">
                <a:solidFill>
                  <a:srgbClr val="3D566E"/>
                </a:solidFill>
                <a:latin typeface="Calibri"/>
              </a:rPr>
              <a:t>Découvrir les filières de formation de l’enseignement supérieur</a:t>
            </a:r>
            <a:r>
              <a:t/>
            </a:r>
            <a:br/>
            <a:r>
              <a:rPr lang="fr-FR" sz="3400" b="0" strike="noStrike" spc="-1">
                <a:solidFill>
                  <a:srgbClr val="3D566E"/>
                </a:solidFill>
                <a:latin typeface="Calibri"/>
              </a:rPr>
              <a:t> </a:t>
            </a:r>
            <a:endParaRPr lang="fr-FR" sz="3400" b="0" strike="noStrike" spc="-1">
              <a:solidFill>
                <a:srgbClr val="000000"/>
              </a:solidFill>
              <a:latin typeface="Calibri"/>
            </a:endParaRPr>
          </a:p>
          <a:p>
            <a:pPr marL="343080" indent="-342720">
              <a:lnSpc>
                <a:spcPct val="100000"/>
              </a:lnSpc>
              <a:spcBef>
                <a:spcPts val="680"/>
              </a:spcBef>
              <a:buClr>
                <a:srgbClr val="FF0000"/>
              </a:buClr>
              <a:buFont typeface="Arial"/>
              <a:buChar char="•"/>
            </a:pPr>
            <a:r>
              <a:rPr lang="fr-FR" sz="3400" b="0" strike="noStrike" spc="-1">
                <a:solidFill>
                  <a:srgbClr val="3D566E"/>
                </a:solidFill>
                <a:latin typeface="Calibri"/>
              </a:rPr>
              <a:t>Découvrir des métiers et les parcours jusqu’à l’insertion professionnelle</a:t>
            </a:r>
            <a:r>
              <a:t/>
            </a:r>
            <a:br/>
            <a:r>
              <a:rPr lang="fr-FR" sz="3400" b="0" strike="noStrike" spc="-1">
                <a:solidFill>
                  <a:srgbClr val="3D566E"/>
                </a:solidFill>
                <a:latin typeface="Calibri"/>
              </a:rPr>
              <a:t> </a:t>
            </a:r>
            <a:endParaRPr lang="fr-FR" sz="3400" b="0" strike="noStrike" spc="-1">
              <a:solidFill>
                <a:srgbClr val="000000"/>
              </a:solidFill>
              <a:latin typeface="Calibri"/>
            </a:endParaRPr>
          </a:p>
          <a:p>
            <a:pPr marL="343080" indent="-342720">
              <a:lnSpc>
                <a:spcPct val="100000"/>
              </a:lnSpc>
              <a:spcBef>
                <a:spcPts val="680"/>
              </a:spcBef>
              <a:buClr>
                <a:srgbClr val="FF0000"/>
              </a:buClr>
              <a:buFont typeface="Arial"/>
              <a:buChar char="•"/>
            </a:pPr>
            <a:r>
              <a:rPr lang="fr-FR" sz="3400" b="0" strike="noStrike" spc="-1">
                <a:solidFill>
                  <a:srgbClr val="3D566E"/>
                </a:solidFill>
                <a:latin typeface="Calibri"/>
              </a:rPr>
              <a:t>Connaître les caractéristiques des filières les plus demandées (STAPS, Droit, Psychologie, études de santé…) et les opportunités des filières d’avenir</a:t>
            </a:r>
            <a:r>
              <a:t/>
            </a:r>
            <a:br/>
            <a:r>
              <a:rPr lang="fr-FR" sz="3400" b="0" strike="noStrike" spc="-1">
                <a:solidFill>
                  <a:srgbClr val="3D566E"/>
                </a:solidFill>
                <a:latin typeface="Calibri"/>
              </a:rPr>
              <a:t> </a:t>
            </a:r>
            <a:endParaRPr lang="fr-FR" sz="3400" b="0" strike="noStrike" spc="-1">
              <a:solidFill>
                <a:srgbClr val="000000"/>
              </a:solidFill>
              <a:latin typeface="Calibri"/>
            </a:endParaRPr>
          </a:p>
          <a:p>
            <a:pPr marL="343080" indent="-342720">
              <a:lnSpc>
                <a:spcPct val="100000"/>
              </a:lnSpc>
              <a:spcBef>
                <a:spcPts val="680"/>
              </a:spcBef>
              <a:buClr>
                <a:srgbClr val="FF0000"/>
              </a:buClr>
              <a:buFont typeface="Arial"/>
              <a:buChar char="•"/>
            </a:pPr>
            <a:r>
              <a:rPr lang="fr-FR" sz="3400" b="0" strike="noStrike" spc="-1">
                <a:solidFill>
                  <a:srgbClr val="3D566E"/>
                </a:solidFill>
                <a:latin typeface="Calibri"/>
              </a:rPr>
              <a:t>Échanger par chat, mail ou téléphone avec des conseillers </a:t>
            </a:r>
            <a:endParaRPr lang="fr-FR" sz="3400" b="0" strike="noStrike" spc="-1">
              <a:solidFill>
                <a:srgbClr val="000000"/>
              </a:solidFill>
              <a:latin typeface="Calibri"/>
            </a:endParaRPr>
          </a:p>
        </p:txBody>
      </p:sp>
      <p:sp>
        <p:nvSpPr>
          <p:cNvPr id="263" name="TextShape 3"/>
          <p:cNvSpPr txBox="1"/>
          <p:nvPr/>
        </p:nvSpPr>
        <p:spPr>
          <a:xfrm>
            <a:off x="8340120" y="6285600"/>
            <a:ext cx="373320" cy="261000"/>
          </a:xfrm>
          <a:prstGeom prst="rect">
            <a:avLst/>
          </a:prstGeom>
          <a:noFill/>
          <a:ln>
            <a:noFill/>
          </a:ln>
        </p:spPr>
        <p:txBody>
          <a:bodyPr anchor="ctr"/>
          <a:lstStyle/>
          <a:p>
            <a:pPr algn="ctr">
              <a:lnSpc>
                <a:spcPct val="100000"/>
              </a:lnSpc>
            </a:pPr>
            <a:fld id="{0887A715-C881-42CD-B065-A55BC4B40558}" type="slidenum">
              <a:rPr lang="fr-FR" sz="1000" b="1" strike="noStrike" spc="-1">
                <a:solidFill>
                  <a:srgbClr val="FFFFFF"/>
                </a:solidFill>
                <a:latin typeface="Calibri"/>
              </a:rPr>
              <a:pPr algn="ctr">
                <a:lnSpc>
                  <a:spcPct val="100000"/>
                </a:lnSpc>
              </a:pPr>
              <a:t>31</a:t>
            </a:fld>
            <a:endParaRPr lang="fr-FR" sz="1000" b="0" strike="noStrike" spc="-1">
              <a:latin typeface="Times New Roman"/>
            </a:endParaRPr>
          </a:p>
        </p:txBody>
      </p:sp>
      <p:pic>
        <p:nvPicPr>
          <p:cNvPr id="264" name="Picture 1"/>
          <p:cNvPicPr/>
          <p:nvPr/>
        </p:nvPicPr>
        <p:blipFill>
          <a:blip r:embed="rId2" cstate="print"/>
          <a:srcRect l="20278" t="11070" r="17716" b="11586"/>
          <a:stretch/>
        </p:blipFill>
        <p:spPr>
          <a:xfrm>
            <a:off x="3357720" y="1785960"/>
            <a:ext cx="5561280" cy="3900240"/>
          </a:xfrm>
          <a:prstGeom prst="rect">
            <a:avLst/>
          </a:prstGeom>
          <a:ln>
            <a:solidFill>
              <a:srgbClr val="0070C0"/>
            </a:solid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Image 1"/>
          <p:cNvPicPr/>
          <p:nvPr/>
        </p:nvPicPr>
        <p:blipFill>
          <a:blip r:embed="rId2" cstate="print"/>
          <a:stretch/>
        </p:blipFill>
        <p:spPr>
          <a:xfrm>
            <a:off x="0" y="0"/>
            <a:ext cx="9137520" cy="6851520"/>
          </a:xfrm>
          <a:prstGeom prst="rect">
            <a:avLst/>
          </a:prstGeom>
          <a:ln>
            <a:noFill/>
          </a:ln>
        </p:spPr>
      </p:pic>
      <p:sp>
        <p:nvSpPr>
          <p:cNvPr id="266" name="CustomShape 1"/>
          <p:cNvSpPr/>
          <p:nvPr/>
        </p:nvSpPr>
        <p:spPr>
          <a:xfrm>
            <a:off x="692640" y="2054160"/>
            <a:ext cx="7487280" cy="3723480"/>
          </a:xfrm>
          <a:prstGeom prst="roundRect">
            <a:avLst>
              <a:gd name="adj" fmla="val 16667"/>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2800" b="1" strike="noStrike" spc="-1">
                <a:solidFill>
                  <a:srgbClr val="FFFFFF"/>
                </a:solidFill>
                <a:latin typeface="Calibri"/>
              </a:rPr>
              <a:t>Merci de votre attention !</a:t>
            </a:r>
            <a:endParaRPr lang="fr-FR" sz="2800" b="0" strike="noStrike" spc="-1">
              <a:latin typeface="Arial"/>
            </a:endParaRPr>
          </a:p>
          <a:p>
            <a:pPr algn="ctr">
              <a:lnSpc>
                <a:spcPct val="100000"/>
              </a:lnSpc>
            </a:pPr>
            <a:endParaRPr lang="fr-FR" sz="2800" b="0" strike="noStrike" spc="-1">
              <a:latin typeface="Arial"/>
            </a:endParaRPr>
          </a:p>
          <a:p>
            <a:pPr algn="ctr">
              <a:lnSpc>
                <a:spcPct val="100000"/>
              </a:lnSpc>
            </a:pPr>
            <a:r>
              <a:rPr lang="fr-FR" sz="2800" b="1" strike="noStrike" spc="-1">
                <a:solidFill>
                  <a:srgbClr val="FFFFFF"/>
                </a:solidFill>
                <a:latin typeface="Calibri"/>
              </a:rPr>
              <a:t>N’hésitez pas à solliciter les psy EN :</a:t>
            </a:r>
            <a:endParaRPr lang="fr-FR" sz="2800" b="0" strike="noStrike" spc="-1">
              <a:latin typeface="Arial"/>
            </a:endParaRPr>
          </a:p>
          <a:p>
            <a:pPr marL="285840" indent="-285480" algn="ctr">
              <a:lnSpc>
                <a:spcPct val="100000"/>
              </a:lnSpc>
              <a:buClr>
                <a:srgbClr val="FFFFFF"/>
              </a:buClr>
              <a:buFont typeface="StarSymbol"/>
              <a:buChar char="-"/>
            </a:pPr>
            <a:r>
              <a:rPr lang="fr-FR" sz="2800" b="1" strike="noStrike" spc="-1">
                <a:solidFill>
                  <a:srgbClr val="FFFFFF"/>
                </a:solidFill>
                <a:latin typeface="Calibri"/>
              </a:rPr>
              <a:t>Au lycée (O. BICHAREL)</a:t>
            </a:r>
            <a:endParaRPr lang="fr-FR" sz="2800" b="0" strike="noStrike" spc="-1">
              <a:latin typeface="Arial"/>
            </a:endParaRPr>
          </a:p>
          <a:p>
            <a:pPr marL="285840" indent="-285480" algn="ctr">
              <a:lnSpc>
                <a:spcPct val="100000"/>
              </a:lnSpc>
              <a:buClr>
                <a:srgbClr val="FFFFFF"/>
              </a:buClr>
              <a:buFont typeface="StarSymbol"/>
              <a:buChar char="-"/>
            </a:pPr>
            <a:r>
              <a:rPr lang="fr-FR" sz="2800" b="1" strike="noStrike" spc="-1">
                <a:solidFill>
                  <a:srgbClr val="FFFFFF"/>
                </a:solidFill>
                <a:latin typeface="Calibri"/>
              </a:rPr>
              <a:t>Au CIO de Ste Geneviève des Bois</a:t>
            </a:r>
            <a:endParaRPr lang="fr-FR" sz="28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26600" y="90360"/>
            <a:ext cx="8159400" cy="1286640"/>
          </a:xfrm>
          <a:prstGeom prst="rect">
            <a:avLst/>
          </a:prstGeom>
          <a:noFill/>
          <a:ln>
            <a:noFill/>
          </a:ln>
        </p:spPr>
        <p:txBody>
          <a:bodyPr anchor="ctr">
            <a:normAutofit fontScale="89500"/>
          </a:bodyPr>
          <a:lstStyle/>
          <a:p>
            <a:pPr algn="ctr">
              <a:lnSpc>
                <a:spcPct val="100000"/>
              </a:lnSpc>
            </a:pPr>
            <a:r>
              <a:t/>
            </a:r>
            <a:br/>
            <a:r>
              <a:rPr lang="fr-FR" sz="3300" b="0" strike="noStrike" cap="all" spc="-1">
                <a:solidFill>
                  <a:srgbClr val="3D566E"/>
                </a:solidFill>
                <a:latin typeface="Calibri"/>
              </a:rPr>
              <a:t>RECHERCHER DES FORMATIONS SUR PARCOURSUP</a:t>
            </a:r>
            <a:r>
              <a:t/>
            </a:r>
            <a:br/>
            <a:endParaRPr lang="fr-FR" sz="3300" b="0" strike="noStrike" spc="-1">
              <a:solidFill>
                <a:srgbClr val="000000"/>
              </a:solidFill>
              <a:latin typeface="Calibri"/>
            </a:endParaRPr>
          </a:p>
        </p:txBody>
      </p:sp>
      <p:pic>
        <p:nvPicPr>
          <p:cNvPr id="141" name="Picture 2"/>
          <p:cNvPicPr/>
          <p:nvPr/>
        </p:nvPicPr>
        <p:blipFill>
          <a:blip r:embed="rId3" cstate="print"/>
          <a:srcRect t="9243" b="10548"/>
          <a:stretch/>
        </p:blipFill>
        <p:spPr>
          <a:xfrm>
            <a:off x="96840" y="1634760"/>
            <a:ext cx="8968680" cy="4044240"/>
          </a:xfrm>
          <a:prstGeom prst="rect">
            <a:avLst/>
          </a:prstGeom>
          <a:ln>
            <a:noFill/>
          </a:ln>
        </p:spPr>
      </p:pic>
      <p:sp>
        <p:nvSpPr>
          <p:cNvPr id="142" name="CustomShape 2"/>
          <p:cNvSpPr/>
          <p:nvPr/>
        </p:nvSpPr>
        <p:spPr>
          <a:xfrm>
            <a:off x="500040" y="357120"/>
            <a:ext cx="7868880" cy="553680"/>
          </a:xfrm>
          <a:prstGeom prst="rect">
            <a:avLst/>
          </a:prstGeom>
          <a:noFill/>
          <a:ln>
            <a:solidFill>
              <a:srgbClr val="FF0000"/>
            </a:solid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252000" y="1316880"/>
            <a:ext cx="8159400" cy="4727520"/>
          </a:xfrm>
          <a:prstGeom prst="rect">
            <a:avLst/>
          </a:prstGeom>
          <a:noFill/>
          <a:ln>
            <a:noFill/>
          </a:ln>
        </p:spPr>
        <p:txBody>
          <a:bodyPr/>
          <a:lstStyle/>
          <a:p>
            <a:pPr algn="just">
              <a:lnSpc>
                <a:spcPct val="110000"/>
              </a:lnSpc>
              <a:spcBef>
                <a:spcPts val="360"/>
              </a:spcBef>
            </a:pPr>
            <a:r>
              <a:rPr lang="fr-FR" sz="1800" b="1" strike="noStrike" spc="-1">
                <a:solidFill>
                  <a:srgbClr val="3D566E"/>
                </a:solidFill>
                <a:latin typeface="Calibri"/>
              </a:rPr>
              <a:t>Rechercher par mots clés ou critères de recherche :</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Saisie de mots clés </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Sélection de critères : type de formation, spécialité/mention des formations, apprentissage, internat etc.</a:t>
            </a:r>
            <a:endParaRPr lang="fr-FR" sz="1800" b="0" strike="noStrike" spc="-1">
              <a:solidFill>
                <a:srgbClr val="000000"/>
              </a:solidFill>
              <a:latin typeface="Calibri"/>
            </a:endParaRPr>
          </a:p>
          <a:p>
            <a:pPr algn="just">
              <a:lnSpc>
                <a:spcPct val="110000"/>
              </a:lnSpc>
              <a:spcBef>
                <a:spcPts val="360"/>
              </a:spcBef>
            </a:pPr>
            <a:endParaRPr lang="fr-FR" sz="1800" b="0" strike="noStrike" spc="-1">
              <a:solidFill>
                <a:srgbClr val="000000"/>
              </a:solidFill>
              <a:latin typeface="Calibri"/>
            </a:endParaRPr>
          </a:p>
          <a:p>
            <a:pPr algn="just">
              <a:lnSpc>
                <a:spcPct val="110000"/>
              </a:lnSpc>
              <a:spcBef>
                <a:spcPts val="360"/>
              </a:spcBef>
            </a:pPr>
            <a:r>
              <a:rPr lang="fr-FR" sz="1800" b="1" strike="noStrike" spc="-1">
                <a:solidFill>
                  <a:srgbClr val="3D566E"/>
                </a:solidFill>
                <a:latin typeface="Calibri"/>
              </a:rPr>
              <a:t>Affiner le résultat de recherche en zoomant sur la carte pour afficher les formations dans une zone précise</a:t>
            </a:r>
            <a:endParaRPr lang="fr-FR" sz="1800" b="0" strike="noStrike" spc="-1">
              <a:solidFill>
                <a:srgbClr val="000000"/>
              </a:solidFill>
              <a:latin typeface="Calibri"/>
            </a:endParaRPr>
          </a:p>
          <a:p>
            <a:pPr>
              <a:lnSpc>
                <a:spcPct val="110000"/>
              </a:lnSpc>
              <a:spcBef>
                <a:spcPts val="360"/>
              </a:spcBef>
            </a:pPr>
            <a:endParaRPr lang="fr-FR" sz="1800" b="0" strike="noStrike" spc="-1">
              <a:solidFill>
                <a:srgbClr val="000000"/>
              </a:solidFill>
              <a:latin typeface="Calibri"/>
            </a:endParaRPr>
          </a:p>
          <a:p>
            <a:pPr>
              <a:lnSpc>
                <a:spcPct val="110000"/>
              </a:lnSpc>
              <a:spcBef>
                <a:spcPts val="360"/>
              </a:spcBef>
            </a:pPr>
            <a:r>
              <a:rPr lang="fr-FR" sz="1800" b="1" strike="noStrike" spc="-1">
                <a:solidFill>
                  <a:srgbClr val="3D566E"/>
                </a:solidFill>
                <a:latin typeface="Calibri"/>
              </a:rPr>
              <a:t>Consulter les informations pour chaque formation trouvée :</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Pourcentage de candidats  admis selon le type de baccalauréat en 2020</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Nombre de places disponibles en 2020 (à partir du 20 janvier 2021) </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Taux d'accès en 2020, c'est à dire la proportion de candidats ayant reçu une proposition d'admission</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Suggestions de formations similaires pour élargir vos choix</a:t>
            </a:r>
            <a:endParaRPr lang="fr-FR" sz="1800" b="0" strike="noStrike" spc="-1">
              <a:solidFill>
                <a:srgbClr val="000000"/>
              </a:solidFill>
              <a:latin typeface="Calibri"/>
            </a:endParaRPr>
          </a:p>
          <a:p>
            <a:pPr marL="743040" lvl="1" indent="-285480" algn="just">
              <a:lnSpc>
                <a:spcPct val="110000"/>
              </a:lnSpc>
              <a:spcBef>
                <a:spcPts val="360"/>
              </a:spcBef>
              <a:buClr>
                <a:srgbClr val="FF0000"/>
              </a:buClr>
              <a:buFont typeface="Arial"/>
              <a:buChar char="–"/>
            </a:pPr>
            <a:r>
              <a:rPr lang="fr-FR" sz="1800" b="0" strike="noStrike" spc="-1">
                <a:solidFill>
                  <a:srgbClr val="3D566E"/>
                </a:solidFill>
                <a:latin typeface="Calibri"/>
              </a:rPr>
              <a:t>Lien vers la fiche détaillée de la formation</a:t>
            </a:r>
            <a:endParaRPr lang="fr-FR" sz="1800" b="0" strike="noStrike" spc="-1">
              <a:solidFill>
                <a:srgbClr val="000000"/>
              </a:solidFill>
              <a:latin typeface="Calibri"/>
            </a:endParaRPr>
          </a:p>
        </p:txBody>
      </p:sp>
      <p:sp>
        <p:nvSpPr>
          <p:cNvPr id="144" name="CustomShape 2"/>
          <p:cNvSpPr/>
          <p:nvPr/>
        </p:nvSpPr>
        <p:spPr>
          <a:xfrm>
            <a:off x="500040" y="357120"/>
            <a:ext cx="7868880" cy="553680"/>
          </a:xfrm>
          <a:prstGeom prst="rect">
            <a:avLst/>
          </a:prstGeom>
          <a:noFill/>
          <a:ln>
            <a:solidFill>
              <a:srgbClr val="FF0000"/>
            </a:solidFill>
          </a:ln>
        </p:spPr>
        <p:style>
          <a:lnRef idx="0">
            <a:scrgbClr r="0" g="0" b="0"/>
          </a:lnRef>
          <a:fillRef idx="0">
            <a:scrgbClr r="0" g="0" b="0"/>
          </a:fillRef>
          <a:effectRef idx="0">
            <a:scrgbClr r="0" g="0" b="0"/>
          </a:effectRef>
          <a:fontRef idx="minor"/>
        </p:style>
      </p:sp>
      <p:sp>
        <p:nvSpPr>
          <p:cNvPr id="145" name="CustomShape 3"/>
          <p:cNvSpPr/>
          <p:nvPr/>
        </p:nvSpPr>
        <p:spPr>
          <a:xfrm>
            <a:off x="428760" y="357120"/>
            <a:ext cx="842940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000" b="0" strike="noStrike" cap="all" spc="-1">
                <a:solidFill>
                  <a:srgbClr val="3D566E"/>
                </a:solidFill>
                <a:latin typeface="Calibri"/>
              </a:rPr>
              <a:t>RECHERCHER DES FORMATIONS SUR PARCOURSUP</a:t>
            </a:r>
            <a:endParaRPr lang="fr-FR" sz="30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428760"/>
            <a:ext cx="8229240" cy="571320"/>
          </a:xfrm>
          <a:prstGeom prst="rect">
            <a:avLst/>
          </a:prstGeom>
          <a:noFill/>
          <a:ln>
            <a:solidFill>
              <a:srgbClr val="FF0000"/>
            </a:solidFill>
          </a:ln>
        </p:spPr>
        <p:txBody>
          <a:bodyPr anchor="ctr">
            <a:normAutofit/>
          </a:bodyPr>
          <a:lstStyle/>
          <a:p>
            <a:pPr algn="ctr">
              <a:lnSpc>
                <a:spcPct val="100000"/>
              </a:lnSpc>
            </a:pPr>
            <a:r>
              <a:rPr lang="fr-FR" sz="3000" b="0" strike="noStrike" cap="all" spc="-1">
                <a:solidFill>
                  <a:srgbClr val="3D566E"/>
                </a:solidFill>
                <a:latin typeface="Calibri"/>
              </a:rPr>
              <a:t>LES FICHES DE PRÉSENTATION DES FORMATIONS</a:t>
            </a:r>
            <a:endParaRPr lang="fr-FR" sz="3000" b="0" strike="noStrike" spc="-1">
              <a:solidFill>
                <a:srgbClr val="000000"/>
              </a:solidFill>
              <a:latin typeface="Calibri"/>
            </a:endParaRPr>
          </a:p>
        </p:txBody>
      </p:sp>
      <p:sp>
        <p:nvSpPr>
          <p:cNvPr id="147" name="TextShape 2"/>
          <p:cNvSpPr txBox="1"/>
          <p:nvPr/>
        </p:nvSpPr>
        <p:spPr>
          <a:xfrm>
            <a:off x="412560" y="1143000"/>
            <a:ext cx="8159400" cy="5326560"/>
          </a:xfrm>
          <a:prstGeom prst="rect">
            <a:avLst/>
          </a:prstGeom>
          <a:noFill/>
          <a:ln>
            <a:noFill/>
          </a:ln>
        </p:spPr>
        <p:txBody>
          <a:bodyPr/>
          <a:lstStyle/>
          <a:p>
            <a:pPr>
              <a:lnSpc>
                <a:spcPct val="110000"/>
              </a:lnSpc>
              <a:spcBef>
                <a:spcPts val="281"/>
              </a:spcBef>
            </a:pPr>
            <a:r>
              <a:rPr lang="fr-FR" sz="1400" b="1" strike="noStrike" spc="-1">
                <a:solidFill>
                  <a:srgbClr val="3D566E"/>
                </a:solidFill>
                <a:latin typeface="Calibri"/>
              </a:rPr>
              <a:t>Pour chaque formation, des informations essentielles pour mieux connaître leur contenu, identifier les débouchés professionnels et évaluer la pertinence de vos choix :</a:t>
            </a:r>
            <a:endParaRPr lang="fr-FR" sz="1400" b="0" strike="noStrike" spc="-1">
              <a:solidFill>
                <a:srgbClr val="000000"/>
              </a:solidFill>
              <a:latin typeface="Calibri"/>
            </a:endParaRPr>
          </a:p>
          <a:p>
            <a:pPr marL="457200">
              <a:lnSpc>
                <a:spcPct val="110000"/>
              </a:lnSpc>
              <a:spcBef>
                <a:spcPts val="281"/>
              </a:spcBef>
            </a:pPr>
            <a:r>
              <a:t/>
            </a:r>
            <a:br/>
            <a:r>
              <a:rPr lang="fr-FR" sz="1400" b="1" strike="noStrike" spc="-1">
                <a:solidFill>
                  <a:srgbClr val="3D566E"/>
                </a:solidFill>
                <a:latin typeface="Calibri"/>
              </a:rPr>
              <a:t>Informations fournies pour chaque formation dès le 20 décembre 2020 :</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Contenu et organisation des enseignements</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Attendus (connaissances et compétences pour réussir dans la formation)</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Critères généraux d’examen des vœux </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L’existence ou non de modalités particulières d’examen (concours écrit, entretiens de sélection) et le tarif éventuellement associé </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Nombre de candidats et nombre d’admis en 2020</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Dates des journées portes ouvertes ou des journées d’immersion</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Des contacts utiles : référent handicap, responsable pédagogique, étudiants ambassadeurs</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Le taux minimum de lycéens boursiers en 2020</a:t>
            </a:r>
            <a:endParaRPr lang="fr-FR" sz="1400" b="0" strike="noStrike" spc="-1">
              <a:solidFill>
                <a:srgbClr val="000000"/>
              </a:solidFill>
              <a:latin typeface="Calibri"/>
            </a:endParaRPr>
          </a:p>
          <a:p>
            <a:pPr marL="457200">
              <a:lnSpc>
                <a:spcPct val="110000"/>
              </a:lnSpc>
              <a:spcBef>
                <a:spcPts val="340"/>
              </a:spcBef>
            </a:pPr>
            <a:endParaRPr lang="fr-FR" sz="1400" b="0" strike="noStrike" spc="-1">
              <a:solidFill>
                <a:srgbClr val="000000"/>
              </a:solidFill>
              <a:latin typeface="Calibri"/>
            </a:endParaRPr>
          </a:p>
          <a:p>
            <a:pPr marL="457200">
              <a:lnSpc>
                <a:spcPct val="110000"/>
              </a:lnSpc>
              <a:spcBef>
                <a:spcPts val="281"/>
              </a:spcBef>
            </a:pPr>
            <a:r>
              <a:rPr lang="fr-FR" sz="1400" b="1" strike="noStrike" spc="-1">
                <a:solidFill>
                  <a:srgbClr val="3D566E"/>
                </a:solidFill>
                <a:latin typeface="Calibri"/>
              </a:rPr>
              <a:t>D’autres informations fournies pour chaque formation dès le 20 janvier 2021 :</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Le nombre de places proposées  cette année </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Les taux de passage en 2ème année et de réussite selon le bac, des débouchés et des taux d’insertion professionnelle </a:t>
            </a:r>
            <a:endParaRPr lang="fr-FR" sz="1400" b="0" strike="noStrike" spc="-1">
              <a:solidFill>
                <a:srgbClr val="000000"/>
              </a:solidFill>
              <a:latin typeface="Calibri"/>
            </a:endParaRPr>
          </a:p>
          <a:p>
            <a:pPr marL="743040" lvl="1" indent="-285480">
              <a:lnSpc>
                <a:spcPct val="110000"/>
              </a:lnSpc>
              <a:spcBef>
                <a:spcPts val="281"/>
              </a:spcBef>
              <a:buClr>
                <a:srgbClr val="FF0000"/>
              </a:buClr>
              <a:buFont typeface="Arial"/>
              <a:buChar char="–"/>
            </a:pPr>
            <a:r>
              <a:rPr lang="fr-FR" sz="1400" b="0" strike="noStrike" spc="-1">
                <a:solidFill>
                  <a:srgbClr val="3D566E"/>
                </a:solidFill>
                <a:latin typeface="Calibri"/>
              </a:rPr>
              <a:t>Le secteur géographique  (pour les licences)</a:t>
            </a:r>
            <a:endParaRPr lang="fr-FR" sz="1400" b="0" strike="noStrike" spc="-1">
              <a:solidFill>
                <a:srgbClr val="000000"/>
              </a:solidFill>
              <a:latin typeface="Calibri"/>
            </a:endParaRPr>
          </a:p>
        </p:txBody>
      </p:sp>
      <p:sp>
        <p:nvSpPr>
          <p:cNvPr id="148" name="TextShape 3"/>
          <p:cNvSpPr txBox="1"/>
          <p:nvPr/>
        </p:nvSpPr>
        <p:spPr>
          <a:xfrm>
            <a:off x="8340120" y="6285600"/>
            <a:ext cx="373320" cy="261000"/>
          </a:xfrm>
          <a:prstGeom prst="rect">
            <a:avLst/>
          </a:prstGeom>
          <a:noFill/>
          <a:ln>
            <a:noFill/>
          </a:ln>
        </p:spPr>
        <p:txBody>
          <a:bodyPr anchor="ctr"/>
          <a:lstStyle/>
          <a:p>
            <a:pPr algn="ctr">
              <a:lnSpc>
                <a:spcPct val="100000"/>
              </a:lnSpc>
            </a:pPr>
            <a:fld id="{6E1ED9B5-6C90-4B53-9529-BF920C4FAA82}" type="slidenum">
              <a:rPr lang="fr-FR" sz="1000" b="1" strike="noStrike" spc="-1">
                <a:solidFill>
                  <a:srgbClr val="FFFFFF"/>
                </a:solidFill>
                <a:latin typeface="Calibri"/>
              </a:rPr>
              <a:pPr algn="ctr">
                <a:lnSpc>
                  <a:spcPct val="100000"/>
                </a:lnSpc>
              </a:pPr>
              <a:t>6</a:t>
            </a:fld>
            <a:endParaRPr lang="fr-FR" sz="1000" b="0" strike="noStrike" spc="-1">
              <a:latin typeface="Times New Roman"/>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426600" y="1281240"/>
            <a:ext cx="8159400" cy="4598640"/>
          </a:xfrm>
          <a:prstGeom prst="rect">
            <a:avLst/>
          </a:prstGeom>
          <a:noFill/>
          <a:ln>
            <a:noFill/>
          </a:ln>
        </p:spPr>
        <p:txBody>
          <a:bodyPr>
            <a:normAutofit fontScale="76000" lnSpcReduction="10000"/>
          </a:bodyPr>
          <a:lstStyle/>
          <a:p>
            <a:pPr>
              <a:lnSpc>
                <a:spcPct val="100000"/>
              </a:lnSpc>
              <a:spcBef>
                <a:spcPts val="641"/>
              </a:spcBef>
            </a:pPr>
            <a:endParaRPr lang="fr-FR" sz="3200" b="0" strike="noStrike" spc="-1">
              <a:solidFill>
                <a:srgbClr val="000000"/>
              </a:solidFill>
              <a:latin typeface="Calibri"/>
            </a:endParaRPr>
          </a:p>
          <a:p>
            <a:pPr>
              <a:lnSpc>
                <a:spcPct val="130000"/>
              </a:lnSpc>
              <a:spcBef>
                <a:spcPts val="439"/>
              </a:spcBef>
            </a:pPr>
            <a:r>
              <a:rPr lang="fr-FR" sz="2200" b="1" strike="noStrike" spc="-1">
                <a:solidFill>
                  <a:srgbClr val="3D566E"/>
                </a:solidFill>
                <a:latin typeface="Calibri"/>
              </a:rPr>
              <a:t>Pour chaque formation :</a:t>
            </a:r>
            <a:endParaRPr lang="fr-FR" sz="2200" b="0" strike="noStrike" spc="-1">
              <a:solidFill>
                <a:srgbClr val="000000"/>
              </a:solidFill>
              <a:latin typeface="Calibri"/>
            </a:endParaRPr>
          </a:p>
          <a:p>
            <a:pPr marL="743040" lvl="1" indent="-285480">
              <a:lnSpc>
                <a:spcPct val="130000"/>
              </a:lnSpc>
              <a:spcBef>
                <a:spcPts val="439"/>
              </a:spcBef>
              <a:buClr>
                <a:srgbClr val="FF0000"/>
              </a:buClr>
              <a:buFont typeface="Arial"/>
              <a:buChar char="–"/>
            </a:pPr>
            <a:r>
              <a:rPr lang="fr-FR" sz="2200" b="1" strike="noStrike" spc="-1">
                <a:solidFill>
                  <a:srgbClr val="3D566E"/>
                </a:solidFill>
                <a:latin typeface="Calibri"/>
              </a:rPr>
              <a:t>Affichage des attendus (connaissances et compétences nécessaires pour réussir dans la formation) : </a:t>
            </a:r>
            <a:r>
              <a:rPr lang="fr-FR" sz="2200" b="0" strike="noStrike" spc="-1">
                <a:solidFill>
                  <a:srgbClr val="3D566E"/>
                </a:solidFill>
                <a:latin typeface="Calibri"/>
              </a:rPr>
              <a:t>ils sont principalement définis à l’échelle nationale (attendus nationaux)  avec parfois des compléments (attendus locaux)</a:t>
            </a:r>
            <a:endParaRPr lang="fr-FR" sz="2200" b="0" strike="noStrike" spc="-1">
              <a:solidFill>
                <a:srgbClr val="000000"/>
              </a:solidFill>
              <a:latin typeface="Calibri"/>
            </a:endParaRPr>
          </a:p>
          <a:p>
            <a:pPr>
              <a:lnSpc>
                <a:spcPct val="130000"/>
              </a:lnSpc>
              <a:spcBef>
                <a:spcPts val="439"/>
              </a:spcBef>
            </a:pPr>
            <a:endParaRPr lang="fr-FR" sz="2200" b="0" strike="noStrike" spc="-1">
              <a:solidFill>
                <a:srgbClr val="000000"/>
              </a:solidFill>
              <a:latin typeface="Calibri"/>
            </a:endParaRPr>
          </a:p>
          <a:p>
            <a:pPr marL="743040" lvl="1" indent="-285480">
              <a:lnSpc>
                <a:spcPct val="130000"/>
              </a:lnSpc>
              <a:spcBef>
                <a:spcPts val="439"/>
              </a:spcBef>
              <a:buClr>
                <a:srgbClr val="FF0000"/>
              </a:buClr>
              <a:buFont typeface="Arial"/>
              <a:buChar char="–"/>
            </a:pPr>
            <a:r>
              <a:rPr lang="fr-FR" sz="2200" b="1" strike="noStrike" spc="-1">
                <a:solidFill>
                  <a:srgbClr val="3D566E"/>
                </a:solidFill>
                <a:latin typeface="Calibri"/>
              </a:rPr>
              <a:t>Affichage des critères généraux d’examen des vœux : </a:t>
            </a:r>
            <a:r>
              <a:rPr lang="fr-FR" sz="2200" b="0" strike="noStrike" spc="-1">
                <a:solidFill>
                  <a:srgbClr val="3D566E"/>
                </a:solidFill>
                <a:latin typeface="Calibri"/>
              </a:rPr>
              <a:t>ces informations permettent d’éclairer les lycéens sur les éléments de leur dossier qui seront pris en compte par les commissions d’examen des vœux pour examiner les dossiers et ensuite faire des propositions d’admission</a:t>
            </a:r>
            <a:endParaRPr lang="fr-FR" sz="2200" b="0" strike="noStrike" spc="-1">
              <a:solidFill>
                <a:srgbClr val="000000"/>
              </a:solidFill>
              <a:latin typeface="Calibri"/>
            </a:endParaRPr>
          </a:p>
          <a:p>
            <a:pPr>
              <a:lnSpc>
                <a:spcPct val="130000"/>
              </a:lnSpc>
              <a:spcBef>
                <a:spcPts val="439"/>
              </a:spcBef>
            </a:pPr>
            <a:endParaRPr lang="fr-FR" sz="2200" b="0" strike="noStrike" spc="-1">
              <a:solidFill>
                <a:srgbClr val="000000"/>
              </a:solidFill>
              <a:latin typeface="Calibri"/>
            </a:endParaRPr>
          </a:p>
          <a:p>
            <a:pPr marL="743040" lvl="1" indent="-285480">
              <a:lnSpc>
                <a:spcPct val="130000"/>
              </a:lnSpc>
              <a:spcBef>
                <a:spcPts val="439"/>
              </a:spcBef>
              <a:buClr>
                <a:srgbClr val="FF0000"/>
              </a:buClr>
              <a:buFont typeface="Arial"/>
              <a:buChar char="–"/>
            </a:pPr>
            <a:r>
              <a:rPr lang="fr-FR" sz="2200" b="1" strike="noStrike" spc="-1">
                <a:solidFill>
                  <a:srgbClr val="3D566E"/>
                </a:solidFill>
                <a:latin typeface="Calibri"/>
              </a:rPr>
              <a:t>Après la phase d’admission : </a:t>
            </a:r>
            <a:r>
              <a:rPr lang="fr-FR" sz="2200" b="0" strike="noStrike" spc="-1">
                <a:solidFill>
                  <a:srgbClr val="3D566E"/>
                </a:solidFill>
                <a:latin typeface="Calibri"/>
              </a:rPr>
              <a:t>Parcoursup garantit à chaque chaque candidat la possibilité de demander à la formation dans laquelle il n’a pas été admis les motifs de la décision prise</a:t>
            </a:r>
            <a:endParaRPr lang="fr-FR" sz="2200" b="0" strike="noStrike" spc="-1">
              <a:solidFill>
                <a:srgbClr val="000000"/>
              </a:solidFill>
              <a:latin typeface="Calibri"/>
            </a:endParaRPr>
          </a:p>
        </p:txBody>
      </p:sp>
      <p:sp>
        <p:nvSpPr>
          <p:cNvPr id="150" name="TextShape 2"/>
          <p:cNvSpPr txBox="1"/>
          <p:nvPr/>
        </p:nvSpPr>
        <p:spPr>
          <a:xfrm>
            <a:off x="8340120" y="6285600"/>
            <a:ext cx="373320" cy="261000"/>
          </a:xfrm>
          <a:prstGeom prst="rect">
            <a:avLst/>
          </a:prstGeom>
          <a:noFill/>
          <a:ln>
            <a:noFill/>
          </a:ln>
        </p:spPr>
        <p:txBody>
          <a:bodyPr anchor="ctr"/>
          <a:lstStyle/>
          <a:p>
            <a:pPr algn="ctr">
              <a:lnSpc>
                <a:spcPct val="100000"/>
              </a:lnSpc>
            </a:pPr>
            <a:fld id="{D50F7D88-9CB5-4781-BAD3-D3A83592626A}" type="slidenum">
              <a:rPr lang="fr-FR" sz="1000" b="1" strike="noStrike" spc="-1">
                <a:solidFill>
                  <a:srgbClr val="FFFFFF"/>
                </a:solidFill>
                <a:latin typeface="Calibri"/>
              </a:rPr>
              <a:pPr algn="ctr">
                <a:lnSpc>
                  <a:spcPct val="100000"/>
                </a:lnSpc>
              </a:pPr>
              <a:t>7</a:t>
            </a:fld>
            <a:endParaRPr lang="fr-FR" sz="1000" b="0" strike="noStrike" spc="-1">
              <a:latin typeface="Times New Roman"/>
            </a:endParaRPr>
          </a:p>
        </p:txBody>
      </p:sp>
      <p:sp>
        <p:nvSpPr>
          <p:cNvPr id="151" name="TextShape 3"/>
          <p:cNvSpPr txBox="1"/>
          <p:nvPr/>
        </p:nvSpPr>
        <p:spPr>
          <a:xfrm>
            <a:off x="457200" y="428760"/>
            <a:ext cx="8229240" cy="571320"/>
          </a:xfrm>
          <a:prstGeom prst="rect">
            <a:avLst/>
          </a:prstGeom>
          <a:noFill/>
          <a:ln>
            <a:solidFill>
              <a:srgbClr val="FF0000"/>
            </a:solidFill>
          </a:ln>
        </p:spPr>
        <p:txBody>
          <a:bodyPr anchor="ctr">
            <a:normAutofit/>
          </a:bodyPr>
          <a:lstStyle/>
          <a:p>
            <a:pPr algn="ctr">
              <a:lnSpc>
                <a:spcPct val="100000"/>
              </a:lnSpc>
            </a:pPr>
            <a:r>
              <a:rPr lang="fr-FR" sz="3000" b="0" strike="noStrike" cap="all" spc="-1">
                <a:solidFill>
                  <a:srgbClr val="3D566E"/>
                </a:solidFill>
                <a:latin typeface="Calibri"/>
              </a:rPr>
              <a:t>FOCUS SUR LES ATTENDUS DE FORMATION</a:t>
            </a:r>
            <a:endParaRPr lang="fr-FR" sz="3000" b="0" strike="noStrike" spc="-1">
              <a:solidFill>
                <a:srgbClr val="000000"/>
              </a:solidFill>
              <a:latin typeface="Calibri"/>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 151"/>
          <p:cNvPicPr/>
          <p:nvPr/>
        </p:nvPicPr>
        <p:blipFill>
          <a:blip r:embed="rId2" cstate="print"/>
          <a:stretch/>
        </p:blipFill>
        <p:spPr>
          <a:xfrm>
            <a:off x="288000" y="768600"/>
            <a:ext cx="8644680" cy="6109200"/>
          </a:xfrm>
          <a:prstGeom prst="rect">
            <a:avLst/>
          </a:prstGeom>
          <a:ln>
            <a:noFill/>
          </a:ln>
        </p:spPr>
      </p:pic>
      <p:sp>
        <p:nvSpPr>
          <p:cNvPr id="153" name="CustomShape 1"/>
          <p:cNvSpPr/>
          <p:nvPr/>
        </p:nvSpPr>
        <p:spPr>
          <a:xfrm>
            <a:off x="285840" y="140760"/>
            <a:ext cx="8500680" cy="54720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000" b="0" strike="noStrike" cap="all" spc="-1">
                <a:solidFill>
                  <a:srgbClr val="3D566E"/>
                </a:solidFill>
                <a:latin typeface="Calibri"/>
              </a:rPr>
              <a:t>COMPARER LES FILIÈRES POST BAC</a:t>
            </a:r>
            <a:endParaRPr lang="fr-FR" sz="3000" b="0" strike="noStrike" spc="-1">
              <a:latin typeface="Arial"/>
            </a:endParaRPr>
          </a:p>
        </p:txBody>
      </p:sp>
      <p:sp>
        <p:nvSpPr>
          <p:cNvPr id="2" name="Rectangle 1"/>
          <p:cNvSpPr/>
          <p:nvPr/>
        </p:nvSpPr>
        <p:spPr>
          <a:xfrm>
            <a:off x="2578608" y="1408176"/>
            <a:ext cx="1197864" cy="3346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806440" y="750312"/>
            <a:ext cx="3126240" cy="584775"/>
          </a:xfrm>
          <a:prstGeom prst="rect">
            <a:avLst/>
          </a:prstGeom>
          <a:noFill/>
          <a:ln w="19050">
            <a:solidFill>
              <a:srgbClr val="FF0000"/>
            </a:solidFill>
          </a:ln>
        </p:spPr>
        <p:txBody>
          <a:bodyPr wrap="square" rtlCol="0">
            <a:spAutoFit/>
          </a:bodyPr>
          <a:lstStyle/>
          <a:p>
            <a:r>
              <a:rPr lang="fr-FR" sz="1600" b="1" dirty="0" smtClean="0">
                <a:solidFill>
                  <a:srgbClr val="FF0000"/>
                </a:solidFill>
              </a:rPr>
              <a:t>RÉFORME RENTRÉE 2021 : </a:t>
            </a:r>
          </a:p>
          <a:p>
            <a:r>
              <a:rPr lang="fr-FR" sz="1600" b="1" dirty="0" smtClean="0">
                <a:solidFill>
                  <a:srgbClr val="FF0000"/>
                </a:solidFill>
              </a:rPr>
              <a:t>DUT &gt; BUT</a:t>
            </a:r>
            <a:endParaRPr lang="fr-FR" sz="1600" b="1" dirty="0">
              <a:solidFill>
                <a:srgbClr val="FF0000"/>
              </a:solidFill>
            </a:endParaRPr>
          </a:p>
        </p:txBody>
      </p:sp>
      <p:cxnSp>
        <p:nvCxnSpPr>
          <p:cNvPr id="5" name="Connecteur droit avec flèche 4"/>
          <p:cNvCxnSpPr/>
          <p:nvPr/>
        </p:nvCxnSpPr>
        <p:spPr>
          <a:xfrm flipV="1">
            <a:off x="3310128" y="1261872"/>
            <a:ext cx="2496312" cy="3291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1"/>
          <p:cNvPicPr/>
          <p:nvPr/>
        </p:nvPicPr>
        <p:blipFill>
          <a:blip r:embed="rId2" cstate="print"/>
          <a:srcRect l="11714" t="11070" r="13103" b="11198"/>
          <a:stretch/>
        </p:blipFill>
        <p:spPr>
          <a:xfrm>
            <a:off x="419400" y="1219320"/>
            <a:ext cx="8406000" cy="4886280"/>
          </a:xfrm>
          <a:prstGeom prst="rect">
            <a:avLst/>
          </a:prstGeom>
          <a:ln>
            <a:noFill/>
          </a:ln>
        </p:spPr>
      </p:pic>
      <p:sp>
        <p:nvSpPr>
          <p:cNvPr id="155" name="CustomShape 1"/>
          <p:cNvSpPr/>
          <p:nvPr/>
        </p:nvSpPr>
        <p:spPr>
          <a:xfrm>
            <a:off x="526320" y="443520"/>
            <a:ext cx="7868880" cy="547200"/>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000" b="0" strike="noStrike" cap="all" spc="-1">
                <a:solidFill>
                  <a:srgbClr val="3D566E"/>
                </a:solidFill>
                <a:latin typeface="Calibri"/>
              </a:rPr>
              <a:t>ÉTAPE 2 : INSCRIPTION ET FORMULATION VOEUX</a:t>
            </a:r>
            <a:endParaRPr lang="fr-FR" sz="3000" b="0" strike="noStrike" spc="-1">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2323</Words>
  <Application>Microsoft Office PowerPoint</Application>
  <PresentationFormat>Affichage à l'écran (4:3)</PresentationFormat>
  <Paragraphs>359</Paragraphs>
  <Slides>32</Slides>
  <Notes>4</Notes>
  <HiddenSlides>0</HiddenSlides>
  <MMClips>0</MMClips>
  <ScaleCrop>false</ScaleCrop>
  <HeadingPairs>
    <vt:vector size="4" baseType="variant">
      <vt:variant>
        <vt:lpstr>Thème</vt:lpstr>
      </vt:variant>
      <vt:variant>
        <vt:i4>3</vt:i4>
      </vt:variant>
      <vt:variant>
        <vt:lpstr>Titres des diapositives</vt:lpstr>
      </vt:variant>
      <vt:variant>
        <vt:i4>32</vt:i4>
      </vt:variant>
    </vt:vector>
  </HeadingPairs>
  <TitlesOfParts>
    <vt:vector size="35" baseType="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CRIDF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Parents Présentation Parcoursup</dc:title>
  <dc:creator>ccop</dc:creator>
  <cp:lastModifiedBy>secadj</cp:lastModifiedBy>
  <cp:revision>21</cp:revision>
  <dcterms:created xsi:type="dcterms:W3CDTF">2021-01-25T08:58:09Z</dcterms:created>
  <dcterms:modified xsi:type="dcterms:W3CDTF">2021-02-16T12:42:03Z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CRIDF</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31</vt:i4>
  </property>
</Properties>
</file>